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handoutMasterIdLst>
    <p:handoutMasterId r:id="rId34"/>
  </p:handoutMasterIdLst>
  <p:sldIdLst>
    <p:sldId id="263" r:id="rId2"/>
    <p:sldId id="284" r:id="rId3"/>
    <p:sldId id="285" r:id="rId4"/>
    <p:sldId id="270" r:id="rId5"/>
    <p:sldId id="269" r:id="rId6"/>
    <p:sldId id="326" r:id="rId7"/>
    <p:sldId id="298" r:id="rId8"/>
    <p:sldId id="299" r:id="rId9"/>
    <p:sldId id="271" r:id="rId10"/>
    <p:sldId id="296" r:id="rId11"/>
    <p:sldId id="302" r:id="rId12"/>
    <p:sldId id="272" r:id="rId13"/>
    <p:sldId id="300" r:id="rId14"/>
    <p:sldId id="273" r:id="rId15"/>
    <p:sldId id="268" r:id="rId16"/>
    <p:sldId id="274" r:id="rId17"/>
    <p:sldId id="303" r:id="rId18"/>
    <p:sldId id="275" r:id="rId19"/>
    <p:sldId id="304" r:id="rId20"/>
    <p:sldId id="276" r:id="rId21"/>
    <p:sldId id="277" r:id="rId22"/>
    <p:sldId id="305" r:id="rId23"/>
    <p:sldId id="278" r:id="rId24"/>
    <p:sldId id="280" r:id="rId25"/>
    <p:sldId id="281" r:id="rId26"/>
    <p:sldId id="283" r:id="rId27"/>
    <p:sldId id="327" r:id="rId28"/>
    <p:sldId id="328" r:id="rId29"/>
    <p:sldId id="289" r:id="rId30"/>
    <p:sldId id="306" r:id="rId31"/>
    <p:sldId id="329" r:id="rId32"/>
  </p:sldIdLst>
  <p:sldSz cx="9144000" cy="6858000" type="screen4x3"/>
  <p:notesSz cx="666273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F72"/>
    <a:srgbClr val="3131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165023-8712-479F-884D-C3BDEFE11712}" v="32" dt="2022-04-08T14:28:51.5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41128" autoAdjust="0"/>
  </p:normalViewPr>
  <p:slideViewPr>
    <p:cSldViewPr snapToGrid="0" snapToObjects="1">
      <p:cViewPr varScale="1">
        <p:scale>
          <a:sx n="45" d="100"/>
          <a:sy n="45" d="100"/>
        </p:scale>
        <p:origin x="2928" y="5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Prior" userId="ba276610-c5b5-4425-94eb-012a447ec2eb" providerId="ADAL" clId="{E9165023-8712-479F-884D-C3BDEFE11712}"/>
    <pc:docChg chg="undo custSel addSld delSld modSld">
      <pc:chgData name="Julie Prior" userId="ba276610-c5b5-4425-94eb-012a447ec2eb" providerId="ADAL" clId="{E9165023-8712-479F-884D-C3BDEFE11712}" dt="2022-04-08T20:32:42.785" v="14304" actId="6549"/>
      <pc:docMkLst>
        <pc:docMk/>
      </pc:docMkLst>
      <pc:sldChg chg="delSp mod delAnim modNotesTx">
        <pc:chgData name="Julie Prior" userId="ba276610-c5b5-4425-94eb-012a447ec2eb" providerId="ADAL" clId="{E9165023-8712-479F-884D-C3BDEFE11712}" dt="2022-04-08T20:30:53.585" v="14276" actId="478"/>
        <pc:sldMkLst>
          <pc:docMk/>
          <pc:sldMk cId="2275252449" sldId="263"/>
        </pc:sldMkLst>
        <pc:picChg chg="del">
          <ac:chgData name="Julie Prior" userId="ba276610-c5b5-4425-94eb-012a447ec2eb" providerId="ADAL" clId="{E9165023-8712-479F-884D-C3BDEFE11712}" dt="2022-04-08T20:30:53.585" v="14276" actId="478"/>
          <ac:picMkLst>
            <pc:docMk/>
            <pc:sldMk cId="2275252449" sldId="263"/>
            <ac:picMk id="3" creationId="{4DD1BDED-5B5C-4800-B998-E82236C58504}"/>
          </ac:picMkLst>
        </pc:picChg>
      </pc:sldChg>
      <pc:sldChg chg="modNotesTx">
        <pc:chgData name="Julie Prior" userId="ba276610-c5b5-4425-94eb-012a447ec2eb" providerId="ADAL" clId="{E9165023-8712-479F-884D-C3BDEFE11712}" dt="2022-04-08T20:31:41.901" v="14289" actId="6549"/>
        <pc:sldMkLst>
          <pc:docMk/>
          <pc:sldMk cId="4226159538" sldId="268"/>
        </pc:sldMkLst>
      </pc:sldChg>
      <pc:sldChg chg="delSp mod delAnim modNotesTx">
        <pc:chgData name="Julie Prior" userId="ba276610-c5b5-4425-94eb-012a447ec2eb" providerId="ADAL" clId="{E9165023-8712-479F-884D-C3BDEFE11712}" dt="2022-04-08T20:31:04.701" v="14280" actId="478"/>
        <pc:sldMkLst>
          <pc:docMk/>
          <pc:sldMk cId="3798373739" sldId="269"/>
        </pc:sldMkLst>
        <pc:picChg chg="del">
          <ac:chgData name="Julie Prior" userId="ba276610-c5b5-4425-94eb-012a447ec2eb" providerId="ADAL" clId="{E9165023-8712-479F-884D-C3BDEFE11712}" dt="2022-04-08T20:31:04.701" v="14280" actId="478"/>
          <ac:picMkLst>
            <pc:docMk/>
            <pc:sldMk cId="3798373739" sldId="269"/>
            <ac:picMk id="4" creationId="{27C7C595-19C9-41EA-8143-99B30E3E8661}"/>
          </ac:picMkLst>
        </pc:picChg>
      </pc:sldChg>
      <pc:sldChg chg="delSp mod delAnim modNotesTx">
        <pc:chgData name="Julie Prior" userId="ba276610-c5b5-4425-94eb-012a447ec2eb" providerId="ADAL" clId="{E9165023-8712-479F-884D-C3BDEFE11712}" dt="2022-04-08T20:31:01.901" v="14279" actId="478"/>
        <pc:sldMkLst>
          <pc:docMk/>
          <pc:sldMk cId="662994397" sldId="270"/>
        </pc:sldMkLst>
        <pc:picChg chg="del">
          <ac:chgData name="Julie Prior" userId="ba276610-c5b5-4425-94eb-012a447ec2eb" providerId="ADAL" clId="{E9165023-8712-479F-884D-C3BDEFE11712}" dt="2022-04-08T20:31:01.901" v="14279" actId="478"/>
          <ac:picMkLst>
            <pc:docMk/>
            <pc:sldMk cId="662994397" sldId="270"/>
            <ac:picMk id="2" creationId="{C262CB50-506C-4ED8-BD0B-7B544760C8D2}"/>
          </ac:picMkLst>
        </pc:picChg>
      </pc:sldChg>
      <pc:sldChg chg="delSp mod delAnim modNotesTx">
        <pc:chgData name="Julie Prior" userId="ba276610-c5b5-4425-94eb-012a447ec2eb" providerId="ADAL" clId="{E9165023-8712-479F-884D-C3BDEFE11712}" dt="2022-04-08T20:31:15.735" v="14284" actId="478"/>
        <pc:sldMkLst>
          <pc:docMk/>
          <pc:sldMk cId="1918882181" sldId="271"/>
        </pc:sldMkLst>
        <pc:picChg chg="del">
          <ac:chgData name="Julie Prior" userId="ba276610-c5b5-4425-94eb-012a447ec2eb" providerId="ADAL" clId="{E9165023-8712-479F-884D-C3BDEFE11712}" dt="2022-04-08T20:31:15.735" v="14284" actId="478"/>
          <ac:picMkLst>
            <pc:docMk/>
            <pc:sldMk cId="1918882181" sldId="271"/>
            <ac:picMk id="3" creationId="{F818328A-FFC3-43A6-AA98-CF36F72E0290}"/>
          </ac:picMkLst>
        </pc:picChg>
      </pc:sldChg>
      <pc:sldChg chg="delSp mod delAnim modNotesTx">
        <pc:chgData name="Julie Prior" userId="ba276610-c5b5-4425-94eb-012a447ec2eb" providerId="ADAL" clId="{E9165023-8712-479F-884D-C3BDEFE11712}" dt="2022-04-08T20:31:26.118" v="14287" actId="478"/>
        <pc:sldMkLst>
          <pc:docMk/>
          <pc:sldMk cId="470515105" sldId="272"/>
        </pc:sldMkLst>
        <pc:picChg chg="del">
          <ac:chgData name="Julie Prior" userId="ba276610-c5b5-4425-94eb-012a447ec2eb" providerId="ADAL" clId="{E9165023-8712-479F-884D-C3BDEFE11712}" dt="2022-04-08T20:31:26.118" v="14287" actId="478"/>
          <ac:picMkLst>
            <pc:docMk/>
            <pc:sldMk cId="470515105" sldId="272"/>
            <ac:picMk id="2" creationId="{9F3348B4-076A-4CE1-BF1E-C14398F0D5BC}"/>
          </ac:picMkLst>
        </pc:picChg>
      </pc:sldChg>
      <pc:sldChg chg="modNotesTx">
        <pc:chgData name="Julie Prior" userId="ba276610-c5b5-4425-94eb-012a447ec2eb" providerId="ADAL" clId="{E9165023-8712-479F-884D-C3BDEFE11712}" dt="2022-04-08T20:31:37.485" v="14288" actId="6549"/>
        <pc:sldMkLst>
          <pc:docMk/>
          <pc:sldMk cId="1724823034" sldId="273"/>
        </pc:sldMkLst>
      </pc:sldChg>
      <pc:sldChg chg="modNotesTx">
        <pc:chgData name="Julie Prior" userId="ba276610-c5b5-4425-94eb-012a447ec2eb" providerId="ADAL" clId="{E9165023-8712-479F-884D-C3BDEFE11712}" dt="2022-04-08T20:31:45.954" v="14290" actId="6549"/>
        <pc:sldMkLst>
          <pc:docMk/>
          <pc:sldMk cId="4267388629" sldId="274"/>
        </pc:sldMkLst>
      </pc:sldChg>
      <pc:sldChg chg="modNotesTx">
        <pc:chgData name="Julie Prior" userId="ba276610-c5b5-4425-94eb-012a447ec2eb" providerId="ADAL" clId="{E9165023-8712-479F-884D-C3BDEFE11712}" dt="2022-04-08T20:31:51.301" v="14292" actId="6549"/>
        <pc:sldMkLst>
          <pc:docMk/>
          <pc:sldMk cId="4275951035" sldId="275"/>
        </pc:sldMkLst>
      </pc:sldChg>
      <pc:sldChg chg="modNotesTx">
        <pc:chgData name="Julie Prior" userId="ba276610-c5b5-4425-94eb-012a447ec2eb" providerId="ADAL" clId="{E9165023-8712-479F-884D-C3BDEFE11712}" dt="2022-04-08T20:31:57.385" v="14294" actId="6549"/>
        <pc:sldMkLst>
          <pc:docMk/>
          <pc:sldMk cId="314319416" sldId="276"/>
        </pc:sldMkLst>
      </pc:sldChg>
      <pc:sldChg chg="modNotesTx">
        <pc:chgData name="Julie Prior" userId="ba276610-c5b5-4425-94eb-012a447ec2eb" providerId="ADAL" clId="{E9165023-8712-479F-884D-C3BDEFE11712}" dt="2022-04-08T20:32:00.185" v="14295" actId="6549"/>
        <pc:sldMkLst>
          <pc:docMk/>
          <pc:sldMk cId="3593338183" sldId="277"/>
        </pc:sldMkLst>
      </pc:sldChg>
      <pc:sldChg chg="modNotesTx">
        <pc:chgData name="Julie Prior" userId="ba276610-c5b5-4425-94eb-012a447ec2eb" providerId="ADAL" clId="{E9165023-8712-479F-884D-C3BDEFE11712}" dt="2022-04-08T20:32:04.084" v="14296" actId="6549"/>
        <pc:sldMkLst>
          <pc:docMk/>
          <pc:sldMk cId="2342385047" sldId="278"/>
        </pc:sldMkLst>
      </pc:sldChg>
      <pc:sldChg chg="modNotesTx">
        <pc:chgData name="Julie Prior" userId="ba276610-c5b5-4425-94eb-012a447ec2eb" providerId="ADAL" clId="{E9165023-8712-479F-884D-C3BDEFE11712}" dt="2022-04-08T20:32:09.351" v="14297" actId="6549"/>
        <pc:sldMkLst>
          <pc:docMk/>
          <pc:sldMk cId="1334394742" sldId="280"/>
        </pc:sldMkLst>
      </pc:sldChg>
      <pc:sldChg chg="modNotesTx">
        <pc:chgData name="Julie Prior" userId="ba276610-c5b5-4425-94eb-012a447ec2eb" providerId="ADAL" clId="{E9165023-8712-479F-884D-C3BDEFE11712}" dt="2022-04-08T20:32:12.685" v="14298" actId="6549"/>
        <pc:sldMkLst>
          <pc:docMk/>
          <pc:sldMk cId="1280036432" sldId="281"/>
        </pc:sldMkLst>
      </pc:sldChg>
      <pc:sldChg chg="modSp mod">
        <pc:chgData name="Julie Prior" userId="ba276610-c5b5-4425-94eb-012a447ec2eb" providerId="ADAL" clId="{E9165023-8712-479F-884D-C3BDEFE11712}" dt="2022-04-08T20:32:24.126" v="14301" actId="207"/>
        <pc:sldMkLst>
          <pc:docMk/>
          <pc:sldMk cId="124188848" sldId="283"/>
        </pc:sldMkLst>
        <pc:spChg chg="mod">
          <ac:chgData name="Julie Prior" userId="ba276610-c5b5-4425-94eb-012a447ec2eb" providerId="ADAL" clId="{E9165023-8712-479F-884D-C3BDEFE11712}" dt="2022-04-08T20:32:24.126" v="14301" actId="207"/>
          <ac:spMkLst>
            <pc:docMk/>
            <pc:sldMk cId="124188848" sldId="283"/>
            <ac:spMk id="2" creationId="{00000000-0000-0000-0000-000000000000}"/>
          </ac:spMkLst>
        </pc:spChg>
      </pc:sldChg>
      <pc:sldChg chg="delSp mod delAnim">
        <pc:chgData name="Julie Prior" userId="ba276610-c5b5-4425-94eb-012a447ec2eb" providerId="ADAL" clId="{E9165023-8712-479F-884D-C3BDEFE11712}" dt="2022-04-08T20:30:56.518" v="14277" actId="478"/>
        <pc:sldMkLst>
          <pc:docMk/>
          <pc:sldMk cId="3969350168" sldId="284"/>
        </pc:sldMkLst>
        <pc:picChg chg="del">
          <ac:chgData name="Julie Prior" userId="ba276610-c5b5-4425-94eb-012a447ec2eb" providerId="ADAL" clId="{E9165023-8712-479F-884D-C3BDEFE11712}" dt="2022-04-08T20:30:56.518" v="14277" actId="478"/>
          <ac:picMkLst>
            <pc:docMk/>
            <pc:sldMk cId="3969350168" sldId="284"/>
            <ac:picMk id="5" creationId="{ADDFDF3C-55BE-4607-B792-1E4476530A90}"/>
          </ac:picMkLst>
        </pc:picChg>
      </pc:sldChg>
      <pc:sldChg chg="delSp mod delAnim modNotesTx">
        <pc:chgData name="Julie Prior" userId="ba276610-c5b5-4425-94eb-012a447ec2eb" providerId="ADAL" clId="{E9165023-8712-479F-884D-C3BDEFE11712}" dt="2022-04-08T20:30:59.118" v="14278" actId="478"/>
        <pc:sldMkLst>
          <pc:docMk/>
          <pc:sldMk cId="1590813963" sldId="285"/>
        </pc:sldMkLst>
        <pc:picChg chg="del">
          <ac:chgData name="Julie Prior" userId="ba276610-c5b5-4425-94eb-012a447ec2eb" providerId="ADAL" clId="{E9165023-8712-479F-884D-C3BDEFE11712}" dt="2022-04-08T11:24:11.274" v="1" actId="478"/>
          <ac:picMkLst>
            <pc:docMk/>
            <pc:sldMk cId="1590813963" sldId="285"/>
            <ac:picMk id="5" creationId="{9BCA5757-8C5E-42B6-97C0-AAE6CC54C7EE}"/>
          </ac:picMkLst>
        </pc:picChg>
        <pc:picChg chg="del">
          <ac:chgData name="Julie Prior" userId="ba276610-c5b5-4425-94eb-012a447ec2eb" providerId="ADAL" clId="{E9165023-8712-479F-884D-C3BDEFE11712}" dt="2022-04-08T20:30:59.118" v="14278" actId="478"/>
          <ac:picMkLst>
            <pc:docMk/>
            <pc:sldMk cId="1590813963" sldId="285"/>
            <ac:picMk id="6" creationId="{35000690-3575-404F-91E1-CFF3148A4070}"/>
          </ac:picMkLst>
        </pc:picChg>
      </pc:sldChg>
      <pc:sldChg chg="modNotesTx">
        <pc:chgData name="Julie Prior" userId="ba276610-c5b5-4425-94eb-012a447ec2eb" providerId="ADAL" clId="{E9165023-8712-479F-884D-C3BDEFE11712}" dt="2022-04-08T20:32:33.243" v="14302" actId="6549"/>
        <pc:sldMkLst>
          <pc:docMk/>
          <pc:sldMk cId="1622368598" sldId="289"/>
        </pc:sldMkLst>
      </pc:sldChg>
      <pc:sldChg chg="delSp mod delAnim modNotesTx">
        <pc:chgData name="Julie Prior" userId="ba276610-c5b5-4425-94eb-012a447ec2eb" providerId="ADAL" clId="{E9165023-8712-479F-884D-C3BDEFE11712}" dt="2022-04-08T20:31:18.952" v="14285" actId="478"/>
        <pc:sldMkLst>
          <pc:docMk/>
          <pc:sldMk cId="674089871" sldId="296"/>
        </pc:sldMkLst>
        <pc:picChg chg="del">
          <ac:chgData name="Julie Prior" userId="ba276610-c5b5-4425-94eb-012a447ec2eb" providerId="ADAL" clId="{E9165023-8712-479F-884D-C3BDEFE11712}" dt="2022-04-08T13:22:18.688" v="6822" actId="478"/>
          <ac:picMkLst>
            <pc:docMk/>
            <pc:sldMk cId="674089871" sldId="296"/>
            <ac:picMk id="3" creationId="{865C2000-C5D2-4F04-8A63-9895B068CD14}"/>
          </ac:picMkLst>
        </pc:picChg>
        <pc:picChg chg="del">
          <ac:chgData name="Julie Prior" userId="ba276610-c5b5-4425-94eb-012a447ec2eb" providerId="ADAL" clId="{E9165023-8712-479F-884D-C3BDEFE11712}" dt="2022-04-08T20:31:18.952" v="14285" actId="478"/>
          <ac:picMkLst>
            <pc:docMk/>
            <pc:sldMk cId="674089871" sldId="296"/>
            <ac:picMk id="8" creationId="{739A8356-514F-482F-81DE-1AC52C9F2B85}"/>
          </ac:picMkLst>
        </pc:picChg>
      </pc:sldChg>
      <pc:sldChg chg="delSp mod delAnim modNotesTx">
        <pc:chgData name="Julie Prior" userId="ba276610-c5b5-4425-94eb-012a447ec2eb" providerId="ADAL" clId="{E9165023-8712-479F-884D-C3BDEFE11712}" dt="2022-04-08T20:31:10.201" v="14282" actId="478"/>
        <pc:sldMkLst>
          <pc:docMk/>
          <pc:sldMk cId="1928534960" sldId="298"/>
        </pc:sldMkLst>
        <pc:picChg chg="del">
          <ac:chgData name="Julie Prior" userId="ba276610-c5b5-4425-94eb-012a447ec2eb" providerId="ADAL" clId="{E9165023-8712-479F-884D-C3BDEFE11712}" dt="2022-04-08T20:31:10.201" v="14282" actId="478"/>
          <ac:picMkLst>
            <pc:docMk/>
            <pc:sldMk cId="1928534960" sldId="298"/>
            <ac:picMk id="3" creationId="{44E15106-CBD4-4BE1-BD59-B4A082F15845}"/>
          </ac:picMkLst>
        </pc:picChg>
      </pc:sldChg>
      <pc:sldChg chg="delSp mod delAnim modNotesTx">
        <pc:chgData name="Julie Prior" userId="ba276610-c5b5-4425-94eb-012a447ec2eb" providerId="ADAL" clId="{E9165023-8712-479F-884D-C3BDEFE11712}" dt="2022-04-08T20:31:12.868" v="14283" actId="478"/>
        <pc:sldMkLst>
          <pc:docMk/>
          <pc:sldMk cId="673778350" sldId="299"/>
        </pc:sldMkLst>
        <pc:picChg chg="del">
          <ac:chgData name="Julie Prior" userId="ba276610-c5b5-4425-94eb-012a447ec2eb" providerId="ADAL" clId="{E9165023-8712-479F-884D-C3BDEFE11712}" dt="2022-04-08T20:31:12.868" v="14283" actId="478"/>
          <ac:picMkLst>
            <pc:docMk/>
            <pc:sldMk cId="673778350" sldId="299"/>
            <ac:picMk id="2" creationId="{1E9DC385-14BF-4CB3-AB10-6981D24E47D6}"/>
          </ac:picMkLst>
        </pc:picChg>
      </pc:sldChg>
      <pc:sldChg chg="modSp mod modNotesTx">
        <pc:chgData name="Julie Prior" userId="ba276610-c5b5-4425-94eb-012a447ec2eb" providerId="ADAL" clId="{E9165023-8712-479F-884D-C3BDEFE11712}" dt="2022-04-08T20:30:45.735" v="14275" actId="6549"/>
        <pc:sldMkLst>
          <pc:docMk/>
          <pc:sldMk cId="1864860269" sldId="300"/>
        </pc:sldMkLst>
        <pc:spChg chg="mod">
          <ac:chgData name="Julie Prior" userId="ba276610-c5b5-4425-94eb-012a447ec2eb" providerId="ADAL" clId="{E9165023-8712-479F-884D-C3BDEFE11712}" dt="2022-04-08T14:04:47.985" v="11480" actId="20577"/>
          <ac:spMkLst>
            <pc:docMk/>
            <pc:sldMk cId="1864860269" sldId="300"/>
            <ac:spMk id="7170" creationId="{00000000-0000-0000-0000-000000000000}"/>
          </ac:spMkLst>
        </pc:spChg>
      </pc:sldChg>
      <pc:sldChg chg="delSp mod delAnim modNotesTx">
        <pc:chgData name="Julie Prior" userId="ba276610-c5b5-4425-94eb-012a447ec2eb" providerId="ADAL" clId="{E9165023-8712-479F-884D-C3BDEFE11712}" dt="2022-04-08T20:31:23.551" v="14286" actId="478"/>
        <pc:sldMkLst>
          <pc:docMk/>
          <pc:sldMk cId="3059657476" sldId="302"/>
        </pc:sldMkLst>
        <pc:picChg chg="del">
          <ac:chgData name="Julie Prior" userId="ba276610-c5b5-4425-94eb-012a447ec2eb" providerId="ADAL" clId="{E9165023-8712-479F-884D-C3BDEFE11712}" dt="2022-04-08T20:31:23.551" v="14286" actId="478"/>
          <ac:picMkLst>
            <pc:docMk/>
            <pc:sldMk cId="3059657476" sldId="302"/>
            <ac:picMk id="3" creationId="{5593EF86-943A-4556-990E-2E63B6C2A9D5}"/>
          </ac:picMkLst>
        </pc:picChg>
      </pc:sldChg>
      <pc:sldChg chg="modNotesTx">
        <pc:chgData name="Julie Prior" userId="ba276610-c5b5-4425-94eb-012a447ec2eb" providerId="ADAL" clId="{E9165023-8712-479F-884D-C3BDEFE11712}" dt="2022-04-08T20:31:48.968" v="14291" actId="6549"/>
        <pc:sldMkLst>
          <pc:docMk/>
          <pc:sldMk cId="3176005391" sldId="303"/>
        </pc:sldMkLst>
      </pc:sldChg>
      <pc:sldChg chg="modNotesTx">
        <pc:chgData name="Julie Prior" userId="ba276610-c5b5-4425-94eb-012a447ec2eb" providerId="ADAL" clId="{E9165023-8712-479F-884D-C3BDEFE11712}" dt="2022-04-08T20:31:54.335" v="14293" actId="6549"/>
        <pc:sldMkLst>
          <pc:docMk/>
          <pc:sldMk cId="3447735853" sldId="304"/>
        </pc:sldMkLst>
      </pc:sldChg>
      <pc:sldChg chg="modNotesTx">
        <pc:chgData name="Julie Prior" userId="ba276610-c5b5-4425-94eb-012a447ec2eb" providerId="ADAL" clId="{E9165023-8712-479F-884D-C3BDEFE11712}" dt="2022-04-08T20:32:42.785" v="14304" actId="6549"/>
        <pc:sldMkLst>
          <pc:docMk/>
          <pc:sldMk cId="1594951799" sldId="306"/>
        </pc:sldMkLst>
      </pc:sldChg>
      <pc:sldChg chg="delSp mod delAnim modNotesTx">
        <pc:chgData name="Julie Prior" userId="ba276610-c5b5-4425-94eb-012a447ec2eb" providerId="ADAL" clId="{E9165023-8712-479F-884D-C3BDEFE11712}" dt="2022-04-08T20:31:07.427" v="14281" actId="478"/>
        <pc:sldMkLst>
          <pc:docMk/>
          <pc:sldMk cId="0" sldId="326"/>
        </pc:sldMkLst>
        <pc:picChg chg="del">
          <ac:chgData name="Julie Prior" userId="ba276610-c5b5-4425-94eb-012a447ec2eb" providerId="ADAL" clId="{E9165023-8712-479F-884D-C3BDEFE11712}" dt="2022-04-08T20:31:07.427" v="14281" actId="478"/>
          <ac:picMkLst>
            <pc:docMk/>
            <pc:sldMk cId="0" sldId="326"/>
            <ac:picMk id="2" creationId="{49A5C5EC-8A8F-4A73-8D06-34EC6578046F}"/>
          </ac:picMkLst>
        </pc:picChg>
      </pc:sldChg>
      <pc:sldChg chg="addSp delSp modSp new del mod">
        <pc:chgData name="Julie Prior" userId="ba276610-c5b5-4425-94eb-012a447ec2eb" providerId="ADAL" clId="{E9165023-8712-479F-884D-C3BDEFE11712}" dt="2022-04-08T14:10:54.835" v="11832" actId="47"/>
        <pc:sldMkLst>
          <pc:docMk/>
          <pc:sldMk cId="3135335848" sldId="330"/>
        </pc:sldMkLst>
        <pc:spChg chg="del">
          <ac:chgData name="Julie Prior" userId="ba276610-c5b5-4425-94eb-012a447ec2eb" providerId="ADAL" clId="{E9165023-8712-479F-884D-C3BDEFE11712}" dt="2022-04-08T14:10:21.911" v="11818" actId="478"/>
          <ac:spMkLst>
            <pc:docMk/>
            <pc:sldMk cId="3135335848" sldId="330"/>
            <ac:spMk id="2" creationId="{1DA74F27-9CF4-41DC-87CE-5B97943BD696}"/>
          </ac:spMkLst>
        </pc:spChg>
        <pc:spChg chg="del">
          <ac:chgData name="Julie Prior" userId="ba276610-c5b5-4425-94eb-012a447ec2eb" providerId="ADAL" clId="{E9165023-8712-479F-884D-C3BDEFE11712}" dt="2022-04-08T14:10:23.462" v="11819" actId="478"/>
          <ac:spMkLst>
            <pc:docMk/>
            <pc:sldMk cId="3135335848" sldId="330"/>
            <ac:spMk id="3" creationId="{73EBC84C-CAC2-4DC2-A395-C64CA6AFC3C7}"/>
          </ac:spMkLst>
        </pc:spChg>
        <pc:spChg chg="add mod">
          <ac:chgData name="Julie Prior" userId="ba276610-c5b5-4425-94eb-012a447ec2eb" providerId="ADAL" clId="{E9165023-8712-479F-884D-C3BDEFE11712}" dt="2022-04-08T14:10:51.393" v="11831" actId="14100"/>
          <ac:spMkLst>
            <pc:docMk/>
            <pc:sldMk cId="3135335848" sldId="330"/>
            <ac:spMk id="5" creationId="{5A1B1D7A-D54A-4841-A3BB-142D37382C7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8CA4C9-5072-4AB7-9012-83AABD2BA198}" type="doc">
      <dgm:prSet loTypeId="urn:microsoft.com/office/officeart/2005/8/layout/cycle1" loCatId="cycle" qsTypeId="urn:microsoft.com/office/officeart/2005/8/quickstyle/simple1" qsCatId="simple" csTypeId="urn:microsoft.com/office/officeart/2005/8/colors/accent2_3" csCatId="accent2" phldr="1"/>
      <dgm:spPr/>
      <dgm:t>
        <a:bodyPr/>
        <a:lstStyle/>
        <a:p>
          <a:endParaRPr lang="en-GB"/>
        </a:p>
      </dgm:t>
    </dgm:pt>
    <dgm:pt modelId="{B158A511-C535-432A-8124-ABB8F8BE3FBB}">
      <dgm:prSet phldrT="[Text]" custT="1"/>
      <dgm:spPr/>
      <dgm:t>
        <a:bodyPr/>
        <a:lstStyle/>
        <a:p>
          <a:r>
            <a:rPr lang="en-GB" sz="2300" dirty="0"/>
            <a:t>1. Analyse the question</a:t>
          </a:r>
        </a:p>
      </dgm:t>
    </dgm:pt>
    <dgm:pt modelId="{68466F22-7FE5-4396-B1E6-98BD82FEAD03}" type="parTrans" cxnId="{5A656700-48F4-40BB-BF38-CA2BDB24B23C}">
      <dgm:prSet/>
      <dgm:spPr/>
      <dgm:t>
        <a:bodyPr/>
        <a:lstStyle/>
        <a:p>
          <a:endParaRPr lang="en-GB"/>
        </a:p>
      </dgm:t>
    </dgm:pt>
    <dgm:pt modelId="{5FC1F479-4C4E-4B5C-97DF-6C15FDB8D058}" type="sibTrans" cxnId="{5A656700-48F4-40BB-BF38-CA2BDB24B23C}">
      <dgm:prSet/>
      <dgm:spPr/>
      <dgm:t>
        <a:bodyPr/>
        <a:lstStyle/>
        <a:p>
          <a:endParaRPr lang="en-GB"/>
        </a:p>
      </dgm:t>
    </dgm:pt>
    <dgm:pt modelId="{FE7FEB0E-36B8-4446-A21B-A17DD8538D3D}">
      <dgm:prSet phldrT="[Text]"/>
      <dgm:spPr/>
      <dgm:t>
        <a:bodyPr/>
        <a:lstStyle/>
        <a:p>
          <a:r>
            <a:rPr lang="en-GB" dirty="0"/>
            <a:t>2. Research</a:t>
          </a:r>
        </a:p>
      </dgm:t>
    </dgm:pt>
    <dgm:pt modelId="{66B22238-465B-41EE-A39F-B27D5A37E8DA}" type="parTrans" cxnId="{FE851469-CA1B-4414-9F44-FC3CC00BF48C}">
      <dgm:prSet/>
      <dgm:spPr/>
      <dgm:t>
        <a:bodyPr/>
        <a:lstStyle/>
        <a:p>
          <a:endParaRPr lang="en-GB"/>
        </a:p>
      </dgm:t>
    </dgm:pt>
    <dgm:pt modelId="{DD64ECD0-B1F3-4B90-85CE-03E144356700}" type="sibTrans" cxnId="{FE851469-CA1B-4414-9F44-FC3CC00BF48C}">
      <dgm:prSet/>
      <dgm:spPr/>
      <dgm:t>
        <a:bodyPr/>
        <a:lstStyle/>
        <a:p>
          <a:endParaRPr lang="en-GB"/>
        </a:p>
      </dgm:t>
    </dgm:pt>
    <dgm:pt modelId="{C7D2E37C-B297-4519-8366-502A62491273}">
      <dgm:prSet phldrT="[Text]"/>
      <dgm:spPr/>
      <dgm:t>
        <a:bodyPr/>
        <a:lstStyle/>
        <a:p>
          <a:r>
            <a:rPr lang="en-GB" dirty="0"/>
            <a:t>3. Plan</a:t>
          </a:r>
        </a:p>
      </dgm:t>
    </dgm:pt>
    <dgm:pt modelId="{A2E94A5D-AE12-4D1E-A3CA-29D145B67ED7}" type="parTrans" cxnId="{BED3D5A3-C854-4BE7-964F-39E3671F8C6F}">
      <dgm:prSet/>
      <dgm:spPr/>
      <dgm:t>
        <a:bodyPr/>
        <a:lstStyle/>
        <a:p>
          <a:endParaRPr lang="en-GB"/>
        </a:p>
      </dgm:t>
    </dgm:pt>
    <dgm:pt modelId="{DF274E0B-D2EB-48C9-A79F-4F95AEB36FD9}" type="sibTrans" cxnId="{BED3D5A3-C854-4BE7-964F-39E3671F8C6F}">
      <dgm:prSet/>
      <dgm:spPr/>
      <dgm:t>
        <a:bodyPr/>
        <a:lstStyle/>
        <a:p>
          <a:endParaRPr lang="en-GB"/>
        </a:p>
      </dgm:t>
    </dgm:pt>
    <dgm:pt modelId="{722AFB8C-8227-481F-B5B7-2A65274371D4}">
      <dgm:prSet phldrT="[Text]"/>
      <dgm:spPr/>
      <dgm:t>
        <a:bodyPr/>
        <a:lstStyle/>
        <a:p>
          <a:r>
            <a:rPr lang="en-GB" dirty="0"/>
            <a:t>4. Write</a:t>
          </a:r>
        </a:p>
      </dgm:t>
    </dgm:pt>
    <dgm:pt modelId="{F7F0D290-967D-4655-881E-684652C2F7A6}" type="parTrans" cxnId="{3237FE65-8121-4A93-BF53-07A05E8F331B}">
      <dgm:prSet/>
      <dgm:spPr/>
      <dgm:t>
        <a:bodyPr/>
        <a:lstStyle/>
        <a:p>
          <a:endParaRPr lang="en-GB"/>
        </a:p>
      </dgm:t>
    </dgm:pt>
    <dgm:pt modelId="{F80082AD-57BC-4833-A52C-E99B0DEB2944}" type="sibTrans" cxnId="{3237FE65-8121-4A93-BF53-07A05E8F331B}">
      <dgm:prSet/>
      <dgm:spPr/>
      <dgm:t>
        <a:bodyPr/>
        <a:lstStyle/>
        <a:p>
          <a:endParaRPr lang="en-GB"/>
        </a:p>
      </dgm:t>
    </dgm:pt>
    <dgm:pt modelId="{66E3EB09-D28B-4A94-B420-E388568CD6DC}">
      <dgm:prSet phldrT="[Text]"/>
      <dgm:spPr/>
      <dgm:t>
        <a:bodyPr/>
        <a:lstStyle/>
        <a:p>
          <a:r>
            <a:rPr lang="en-GB" dirty="0"/>
            <a:t>5. Edit</a:t>
          </a:r>
        </a:p>
      </dgm:t>
    </dgm:pt>
    <dgm:pt modelId="{41D52146-8159-48CA-AD44-15AD503852B4}" type="parTrans" cxnId="{F7156D6F-F19C-4856-B8DF-E6509B44A4D5}">
      <dgm:prSet/>
      <dgm:spPr/>
      <dgm:t>
        <a:bodyPr/>
        <a:lstStyle/>
        <a:p>
          <a:endParaRPr lang="en-GB"/>
        </a:p>
      </dgm:t>
    </dgm:pt>
    <dgm:pt modelId="{03F7F48B-7CB6-47D3-8DF0-8386DCB49B78}" type="sibTrans" cxnId="{F7156D6F-F19C-4856-B8DF-E6509B44A4D5}">
      <dgm:prSet/>
      <dgm:spPr/>
      <dgm:t>
        <a:bodyPr/>
        <a:lstStyle/>
        <a:p>
          <a:endParaRPr lang="en-GB"/>
        </a:p>
      </dgm:t>
    </dgm:pt>
    <dgm:pt modelId="{5DB944D5-459F-445E-8974-74DEEB9DF911}" type="pres">
      <dgm:prSet presAssocID="{D58CA4C9-5072-4AB7-9012-83AABD2BA198}" presName="cycle" presStyleCnt="0">
        <dgm:presLayoutVars>
          <dgm:dir/>
          <dgm:resizeHandles val="exact"/>
        </dgm:presLayoutVars>
      </dgm:prSet>
      <dgm:spPr/>
      <dgm:t>
        <a:bodyPr/>
        <a:lstStyle/>
        <a:p>
          <a:endParaRPr lang="en-US"/>
        </a:p>
      </dgm:t>
    </dgm:pt>
    <dgm:pt modelId="{7D0BAF6D-D2D0-40AD-84C6-492B36ED3DBD}" type="pres">
      <dgm:prSet presAssocID="{B158A511-C535-432A-8124-ABB8F8BE3FBB}" presName="dummy" presStyleCnt="0"/>
      <dgm:spPr/>
    </dgm:pt>
    <dgm:pt modelId="{413FD218-99B5-409E-A17B-DCBEE81BC826}" type="pres">
      <dgm:prSet presAssocID="{B158A511-C535-432A-8124-ABB8F8BE3FBB}" presName="node" presStyleLbl="revTx" presStyleIdx="0" presStyleCnt="5" custScaleX="171341" custRadScaleRad="101545" custRadScaleInc="19058">
        <dgm:presLayoutVars>
          <dgm:bulletEnabled val="1"/>
        </dgm:presLayoutVars>
      </dgm:prSet>
      <dgm:spPr/>
      <dgm:t>
        <a:bodyPr/>
        <a:lstStyle/>
        <a:p>
          <a:endParaRPr lang="en-US"/>
        </a:p>
      </dgm:t>
    </dgm:pt>
    <dgm:pt modelId="{1DF26C61-FEC8-4E52-92C6-84F10CF18D96}" type="pres">
      <dgm:prSet presAssocID="{5FC1F479-4C4E-4B5C-97DF-6C15FDB8D058}" presName="sibTrans" presStyleLbl="node1" presStyleIdx="0" presStyleCnt="5"/>
      <dgm:spPr/>
      <dgm:t>
        <a:bodyPr/>
        <a:lstStyle/>
        <a:p>
          <a:endParaRPr lang="en-US"/>
        </a:p>
      </dgm:t>
    </dgm:pt>
    <dgm:pt modelId="{B1D7CD6D-CA98-4DAD-87FA-2446887AA731}" type="pres">
      <dgm:prSet presAssocID="{FE7FEB0E-36B8-4446-A21B-A17DD8538D3D}" presName="dummy" presStyleCnt="0"/>
      <dgm:spPr/>
    </dgm:pt>
    <dgm:pt modelId="{88150DFC-3AEA-4D9D-9B2E-7D13617FE389}" type="pres">
      <dgm:prSet presAssocID="{FE7FEB0E-36B8-4446-A21B-A17DD8538D3D}" presName="node" presStyleLbl="revTx" presStyleIdx="1" presStyleCnt="5">
        <dgm:presLayoutVars>
          <dgm:bulletEnabled val="1"/>
        </dgm:presLayoutVars>
      </dgm:prSet>
      <dgm:spPr/>
      <dgm:t>
        <a:bodyPr/>
        <a:lstStyle/>
        <a:p>
          <a:endParaRPr lang="en-US"/>
        </a:p>
      </dgm:t>
    </dgm:pt>
    <dgm:pt modelId="{15D2298E-0FD5-4599-BCA0-C4FDDCB8CB05}" type="pres">
      <dgm:prSet presAssocID="{DD64ECD0-B1F3-4B90-85CE-03E144356700}" presName="sibTrans" presStyleLbl="node1" presStyleIdx="1" presStyleCnt="5"/>
      <dgm:spPr/>
      <dgm:t>
        <a:bodyPr/>
        <a:lstStyle/>
        <a:p>
          <a:endParaRPr lang="en-US"/>
        </a:p>
      </dgm:t>
    </dgm:pt>
    <dgm:pt modelId="{55E17DCA-6DB4-43B2-ACAC-11C7EA1B06D7}" type="pres">
      <dgm:prSet presAssocID="{C7D2E37C-B297-4519-8366-502A62491273}" presName="dummy" presStyleCnt="0"/>
      <dgm:spPr/>
    </dgm:pt>
    <dgm:pt modelId="{216271E7-C1B5-4EEC-8A1D-453BEC2ADDD2}" type="pres">
      <dgm:prSet presAssocID="{C7D2E37C-B297-4519-8366-502A62491273}" presName="node" presStyleLbl="revTx" presStyleIdx="2" presStyleCnt="5">
        <dgm:presLayoutVars>
          <dgm:bulletEnabled val="1"/>
        </dgm:presLayoutVars>
      </dgm:prSet>
      <dgm:spPr/>
      <dgm:t>
        <a:bodyPr/>
        <a:lstStyle/>
        <a:p>
          <a:endParaRPr lang="en-US"/>
        </a:p>
      </dgm:t>
    </dgm:pt>
    <dgm:pt modelId="{3DC87FC2-1581-4002-8E49-C4E6E60179B2}" type="pres">
      <dgm:prSet presAssocID="{DF274E0B-D2EB-48C9-A79F-4F95AEB36FD9}" presName="sibTrans" presStyleLbl="node1" presStyleIdx="2" presStyleCnt="5"/>
      <dgm:spPr/>
      <dgm:t>
        <a:bodyPr/>
        <a:lstStyle/>
        <a:p>
          <a:endParaRPr lang="en-US"/>
        </a:p>
      </dgm:t>
    </dgm:pt>
    <dgm:pt modelId="{95A4F63B-1E6D-4D0F-B390-3C93B6365D11}" type="pres">
      <dgm:prSet presAssocID="{722AFB8C-8227-481F-B5B7-2A65274371D4}" presName="dummy" presStyleCnt="0"/>
      <dgm:spPr/>
    </dgm:pt>
    <dgm:pt modelId="{493C9014-681C-4EC3-B5E3-C8E1E7AB93EC}" type="pres">
      <dgm:prSet presAssocID="{722AFB8C-8227-481F-B5B7-2A65274371D4}" presName="node" presStyleLbl="revTx" presStyleIdx="3" presStyleCnt="5">
        <dgm:presLayoutVars>
          <dgm:bulletEnabled val="1"/>
        </dgm:presLayoutVars>
      </dgm:prSet>
      <dgm:spPr/>
      <dgm:t>
        <a:bodyPr/>
        <a:lstStyle/>
        <a:p>
          <a:endParaRPr lang="en-US"/>
        </a:p>
      </dgm:t>
    </dgm:pt>
    <dgm:pt modelId="{8AF2E51C-5CD5-48B6-973A-A6C4F1D5F627}" type="pres">
      <dgm:prSet presAssocID="{F80082AD-57BC-4833-A52C-E99B0DEB2944}" presName="sibTrans" presStyleLbl="node1" presStyleIdx="3" presStyleCnt="5"/>
      <dgm:spPr/>
      <dgm:t>
        <a:bodyPr/>
        <a:lstStyle/>
        <a:p>
          <a:endParaRPr lang="en-US"/>
        </a:p>
      </dgm:t>
    </dgm:pt>
    <dgm:pt modelId="{728EC1CF-BC29-40D9-AD0E-18958813E2FD}" type="pres">
      <dgm:prSet presAssocID="{66E3EB09-D28B-4A94-B420-E388568CD6DC}" presName="dummy" presStyleCnt="0"/>
      <dgm:spPr/>
    </dgm:pt>
    <dgm:pt modelId="{19E525F9-3F32-4F9C-9BFD-FDB32DE9C60A}" type="pres">
      <dgm:prSet presAssocID="{66E3EB09-D28B-4A94-B420-E388568CD6DC}" presName="node" presStyleLbl="revTx" presStyleIdx="4" presStyleCnt="5">
        <dgm:presLayoutVars>
          <dgm:bulletEnabled val="1"/>
        </dgm:presLayoutVars>
      </dgm:prSet>
      <dgm:spPr/>
      <dgm:t>
        <a:bodyPr/>
        <a:lstStyle/>
        <a:p>
          <a:endParaRPr lang="en-US"/>
        </a:p>
      </dgm:t>
    </dgm:pt>
    <dgm:pt modelId="{61E26150-D3B4-48B9-A467-20FC96A91C9E}" type="pres">
      <dgm:prSet presAssocID="{03F7F48B-7CB6-47D3-8DF0-8386DCB49B78}" presName="sibTrans" presStyleLbl="node1" presStyleIdx="4" presStyleCnt="5"/>
      <dgm:spPr/>
      <dgm:t>
        <a:bodyPr/>
        <a:lstStyle/>
        <a:p>
          <a:endParaRPr lang="en-US"/>
        </a:p>
      </dgm:t>
    </dgm:pt>
  </dgm:ptLst>
  <dgm:cxnLst>
    <dgm:cxn modelId="{3237FE65-8121-4A93-BF53-07A05E8F331B}" srcId="{D58CA4C9-5072-4AB7-9012-83AABD2BA198}" destId="{722AFB8C-8227-481F-B5B7-2A65274371D4}" srcOrd="3" destOrd="0" parTransId="{F7F0D290-967D-4655-881E-684652C2F7A6}" sibTransId="{F80082AD-57BC-4833-A52C-E99B0DEB2944}"/>
    <dgm:cxn modelId="{90FCABC3-3ADC-4270-B4CD-12A9F8205C5D}" type="presOf" srcId="{03F7F48B-7CB6-47D3-8DF0-8386DCB49B78}" destId="{61E26150-D3B4-48B9-A467-20FC96A91C9E}" srcOrd="0" destOrd="0" presId="urn:microsoft.com/office/officeart/2005/8/layout/cycle1"/>
    <dgm:cxn modelId="{A0B9EE1C-C2A2-418E-BFCE-CEAC50BEFA60}" type="presOf" srcId="{5FC1F479-4C4E-4B5C-97DF-6C15FDB8D058}" destId="{1DF26C61-FEC8-4E52-92C6-84F10CF18D96}" srcOrd="0" destOrd="0" presId="urn:microsoft.com/office/officeart/2005/8/layout/cycle1"/>
    <dgm:cxn modelId="{FE851469-CA1B-4414-9F44-FC3CC00BF48C}" srcId="{D58CA4C9-5072-4AB7-9012-83AABD2BA198}" destId="{FE7FEB0E-36B8-4446-A21B-A17DD8538D3D}" srcOrd="1" destOrd="0" parTransId="{66B22238-465B-41EE-A39F-B27D5A37E8DA}" sibTransId="{DD64ECD0-B1F3-4B90-85CE-03E144356700}"/>
    <dgm:cxn modelId="{F68E9F2A-08C1-44E5-AD09-84F983BB7CE7}" type="presOf" srcId="{DF274E0B-D2EB-48C9-A79F-4F95AEB36FD9}" destId="{3DC87FC2-1581-4002-8E49-C4E6E60179B2}" srcOrd="0" destOrd="0" presId="urn:microsoft.com/office/officeart/2005/8/layout/cycle1"/>
    <dgm:cxn modelId="{592A7113-C361-4FEC-AEEA-80CE2C6FC43B}" type="presOf" srcId="{F80082AD-57BC-4833-A52C-E99B0DEB2944}" destId="{8AF2E51C-5CD5-48B6-973A-A6C4F1D5F627}" srcOrd="0" destOrd="0" presId="urn:microsoft.com/office/officeart/2005/8/layout/cycle1"/>
    <dgm:cxn modelId="{F7156D6F-F19C-4856-B8DF-E6509B44A4D5}" srcId="{D58CA4C9-5072-4AB7-9012-83AABD2BA198}" destId="{66E3EB09-D28B-4A94-B420-E388568CD6DC}" srcOrd="4" destOrd="0" parTransId="{41D52146-8159-48CA-AD44-15AD503852B4}" sibTransId="{03F7F48B-7CB6-47D3-8DF0-8386DCB49B78}"/>
    <dgm:cxn modelId="{543CD6E4-7E2F-4B24-94F4-7E6D1EF7D2D1}" type="presOf" srcId="{C7D2E37C-B297-4519-8366-502A62491273}" destId="{216271E7-C1B5-4EEC-8A1D-453BEC2ADDD2}" srcOrd="0" destOrd="0" presId="urn:microsoft.com/office/officeart/2005/8/layout/cycle1"/>
    <dgm:cxn modelId="{82E168A9-7EC7-4892-829A-0DED191CD4D1}" type="presOf" srcId="{B158A511-C535-432A-8124-ABB8F8BE3FBB}" destId="{413FD218-99B5-409E-A17B-DCBEE81BC826}" srcOrd="0" destOrd="0" presId="urn:microsoft.com/office/officeart/2005/8/layout/cycle1"/>
    <dgm:cxn modelId="{1003D222-D182-4439-B2DF-66316B522FFA}" type="presOf" srcId="{FE7FEB0E-36B8-4446-A21B-A17DD8538D3D}" destId="{88150DFC-3AEA-4D9D-9B2E-7D13617FE389}" srcOrd="0" destOrd="0" presId="urn:microsoft.com/office/officeart/2005/8/layout/cycle1"/>
    <dgm:cxn modelId="{520813EF-7C7C-4856-8CEE-55D4D51F767F}" type="presOf" srcId="{DD64ECD0-B1F3-4B90-85CE-03E144356700}" destId="{15D2298E-0FD5-4599-BCA0-C4FDDCB8CB05}" srcOrd="0" destOrd="0" presId="urn:microsoft.com/office/officeart/2005/8/layout/cycle1"/>
    <dgm:cxn modelId="{AFFBA11F-A98D-4141-98B9-EC781E34D35E}" type="presOf" srcId="{D58CA4C9-5072-4AB7-9012-83AABD2BA198}" destId="{5DB944D5-459F-445E-8974-74DEEB9DF911}" srcOrd="0" destOrd="0" presId="urn:microsoft.com/office/officeart/2005/8/layout/cycle1"/>
    <dgm:cxn modelId="{8A06A210-7006-4E28-9E6A-340590C180C1}" type="presOf" srcId="{66E3EB09-D28B-4A94-B420-E388568CD6DC}" destId="{19E525F9-3F32-4F9C-9BFD-FDB32DE9C60A}" srcOrd="0" destOrd="0" presId="urn:microsoft.com/office/officeart/2005/8/layout/cycle1"/>
    <dgm:cxn modelId="{3C5C3586-6430-44DB-AEBB-AC948152F74B}" type="presOf" srcId="{722AFB8C-8227-481F-B5B7-2A65274371D4}" destId="{493C9014-681C-4EC3-B5E3-C8E1E7AB93EC}" srcOrd="0" destOrd="0" presId="urn:microsoft.com/office/officeart/2005/8/layout/cycle1"/>
    <dgm:cxn modelId="{5A656700-48F4-40BB-BF38-CA2BDB24B23C}" srcId="{D58CA4C9-5072-4AB7-9012-83AABD2BA198}" destId="{B158A511-C535-432A-8124-ABB8F8BE3FBB}" srcOrd="0" destOrd="0" parTransId="{68466F22-7FE5-4396-B1E6-98BD82FEAD03}" sibTransId="{5FC1F479-4C4E-4B5C-97DF-6C15FDB8D058}"/>
    <dgm:cxn modelId="{BED3D5A3-C854-4BE7-964F-39E3671F8C6F}" srcId="{D58CA4C9-5072-4AB7-9012-83AABD2BA198}" destId="{C7D2E37C-B297-4519-8366-502A62491273}" srcOrd="2" destOrd="0" parTransId="{A2E94A5D-AE12-4D1E-A3CA-29D145B67ED7}" sibTransId="{DF274E0B-D2EB-48C9-A79F-4F95AEB36FD9}"/>
    <dgm:cxn modelId="{11B566A8-EFF7-40DF-B209-2E3C2EF2F914}" type="presParOf" srcId="{5DB944D5-459F-445E-8974-74DEEB9DF911}" destId="{7D0BAF6D-D2D0-40AD-84C6-492B36ED3DBD}" srcOrd="0" destOrd="0" presId="urn:microsoft.com/office/officeart/2005/8/layout/cycle1"/>
    <dgm:cxn modelId="{E51BC867-366E-4658-BAFF-6D1FDB274764}" type="presParOf" srcId="{5DB944D5-459F-445E-8974-74DEEB9DF911}" destId="{413FD218-99B5-409E-A17B-DCBEE81BC826}" srcOrd="1" destOrd="0" presId="urn:microsoft.com/office/officeart/2005/8/layout/cycle1"/>
    <dgm:cxn modelId="{2AF38FC0-EFA1-42BD-B8A4-0B860E32CF3B}" type="presParOf" srcId="{5DB944D5-459F-445E-8974-74DEEB9DF911}" destId="{1DF26C61-FEC8-4E52-92C6-84F10CF18D96}" srcOrd="2" destOrd="0" presId="urn:microsoft.com/office/officeart/2005/8/layout/cycle1"/>
    <dgm:cxn modelId="{73677E84-A206-4EBC-A69D-3572A4A6173E}" type="presParOf" srcId="{5DB944D5-459F-445E-8974-74DEEB9DF911}" destId="{B1D7CD6D-CA98-4DAD-87FA-2446887AA731}" srcOrd="3" destOrd="0" presId="urn:microsoft.com/office/officeart/2005/8/layout/cycle1"/>
    <dgm:cxn modelId="{1BCDAA8F-F843-4507-9D05-8BD558C248B1}" type="presParOf" srcId="{5DB944D5-459F-445E-8974-74DEEB9DF911}" destId="{88150DFC-3AEA-4D9D-9B2E-7D13617FE389}" srcOrd="4" destOrd="0" presId="urn:microsoft.com/office/officeart/2005/8/layout/cycle1"/>
    <dgm:cxn modelId="{534A0944-3B37-4590-9074-FEB736B1D8D3}" type="presParOf" srcId="{5DB944D5-459F-445E-8974-74DEEB9DF911}" destId="{15D2298E-0FD5-4599-BCA0-C4FDDCB8CB05}" srcOrd="5" destOrd="0" presId="urn:microsoft.com/office/officeart/2005/8/layout/cycle1"/>
    <dgm:cxn modelId="{2CBC8945-5E21-4142-AA9D-2FDD604C9D8B}" type="presParOf" srcId="{5DB944D5-459F-445E-8974-74DEEB9DF911}" destId="{55E17DCA-6DB4-43B2-ACAC-11C7EA1B06D7}" srcOrd="6" destOrd="0" presId="urn:microsoft.com/office/officeart/2005/8/layout/cycle1"/>
    <dgm:cxn modelId="{0D0FDA03-C572-4145-A1B2-65D08D19D9AC}" type="presParOf" srcId="{5DB944D5-459F-445E-8974-74DEEB9DF911}" destId="{216271E7-C1B5-4EEC-8A1D-453BEC2ADDD2}" srcOrd="7" destOrd="0" presId="urn:microsoft.com/office/officeart/2005/8/layout/cycle1"/>
    <dgm:cxn modelId="{C1D3F0B3-822E-4F5D-8F9E-E2F953744A9A}" type="presParOf" srcId="{5DB944D5-459F-445E-8974-74DEEB9DF911}" destId="{3DC87FC2-1581-4002-8E49-C4E6E60179B2}" srcOrd="8" destOrd="0" presId="urn:microsoft.com/office/officeart/2005/8/layout/cycle1"/>
    <dgm:cxn modelId="{5FBF8204-5AF2-4433-ACAA-2A1B08B1FC82}" type="presParOf" srcId="{5DB944D5-459F-445E-8974-74DEEB9DF911}" destId="{95A4F63B-1E6D-4D0F-B390-3C93B6365D11}" srcOrd="9" destOrd="0" presId="urn:microsoft.com/office/officeart/2005/8/layout/cycle1"/>
    <dgm:cxn modelId="{783E9CCF-C093-4479-93AE-D9AC198F4A29}" type="presParOf" srcId="{5DB944D5-459F-445E-8974-74DEEB9DF911}" destId="{493C9014-681C-4EC3-B5E3-C8E1E7AB93EC}" srcOrd="10" destOrd="0" presId="urn:microsoft.com/office/officeart/2005/8/layout/cycle1"/>
    <dgm:cxn modelId="{EFCB1B14-51FF-4317-9A74-A128D4B48728}" type="presParOf" srcId="{5DB944D5-459F-445E-8974-74DEEB9DF911}" destId="{8AF2E51C-5CD5-48B6-973A-A6C4F1D5F627}" srcOrd="11" destOrd="0" presId="urn:microsoft.com/office/officeart/2005/8/layout/cycle1"/>
    <dgm:cxn modelId="{30ACB3B0-73BC-4305-88B3-3B860B813941}" type="presParOf" srcId="{5DB944D5-459F-445E-8974-74DEEB9DF911}" destId="{728EC1CF-BC29-40D9-AD0E-18958813E2FD}" srcOrd="12" destOrd="0" presId="urn:microsoft.com/office/officeart/2005/8/layout/cycle1"/>
    <dgm:cxn modelId="{1F35FB26-DA49-45B4-8D82-25C81393AF72}" type="presParOf" srcId="{5DB944D5-459F-445E-8974-74DEEB9DF911}" destId="{19E525F9-3F32-4F9C-9BFD-FDB32DE9C60A}" srcOrd="13" destOrd="0" presId="urn:microsoft.com/office/officeart/2005/8/layout/cycle1"/>
    <dgm:cxn modelId="{08F0FFC8-2771-4BD6-AE71-A1C4656270D0}" type="presParOf" srcId="{5DB944D5-459F-445E-8974-74DEEB9DF911}" destId="{61E26150-D3B4-48B9-A467-20FC96A91C9E}"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8CA4C9-5072-4AB7-9012-83AABD2BA198}" type="doc">
      <dgm:prSet loTypeId="urn:microsoft.com/office/officeart/2005/8/layout/cycle1" loCatId="cycle" qsTypeId="urn:microsoft.com/office/officeart/2005/8/quickstyle/simple1" qsCatId="simple" csTypeId="urn:microsoft.com/office/officeart/2005/8/colors/accent2_3" csCatId="accent2" phldr="1"/>
      <dgm:spPr/>
      <dgm:t>
        <a:bodyPr/>
        <a:lstStyle/>
        <a:p>
          <a:endParaRPr lang="en-GB"/>
        </a:p>
      </dgm:t>
    </dgm:pt>
    <dgm:pt modelId="{B158A511-C535-432A-8124-ABB8F8BE3FBB}">
      <dgm:prSet phldrT="[Text]" custT="1"/>
      <dgm:spPr/>
      <dgm:t>
        <a:bodyPr/>
        <a:lstStyle/>
        <a:p>
          <a:r>
            <a:rPr lang="en-GB" sz="2300" dirty="0"/>
            <a:t>1. Analyse the question </a:t>
          </a:r>
        </a:p>
        <a:p>
          <a:r>
            <a:rPr lang="en-GB" sz="2300" dirty="0">
              <a:solidFill>
                <a:srgbClr val="C00000"/>
              </a:solidFill>
            </a:rPr>
            <a:t>(SARI, BUG</a:t>
          </a:r>
          <a:r>
            <a:rPr lang="en-GB" sz="2300" dirty="0"/>
            <a:t>)</a:t>
          </a:r>
        </a:p>
      </dgm:t>
    </dgm:pt>
    <dgm:pt modelId="{68466F22-7FE5-4396-B1E6-98BD82FEAD03}" type="parTrans" cxnId="{5A656700-48F4-40BB-BF38-CA2BDB24B23C}">
      <dgm:prSet/>
      <dgm:spPr/>
      <dgm:t>
        <a:bodyPr/>
        <a:lstStyle/>
        <a:p>
          <a:endParaRPr lang="en-GB"/>
        </a:p>
      </dgm:t>
    </dgm:pt>
    <dgm:pt modelId="{5FC1F479-4C4E-4B5C-97DF-6C15FDB8D058}" type="sibTrans" cxnId="{5A656700-48F4-40BB-BF38-CA2BDB24B23C}">
      <dgm:prSet/>
      <dgm:spPr/>
      <dgm:t>
        <a:bodyPr/>
        <a:lstStyle/>
        <a:p>
          <a:endParaRPr lang="en-GB"/>
        </a:p>
      </dgm:t>
    </dgm:pt>
    <dgm:pt modelId="{FE7FEB0E-36B8-4446-A21B-A17DD8538D3D}">
      <dgm:prSet phldrT="[Text]" custT="1"/>
      <dgm:spPr/>
      <dgm:t>
        <a:bodyPr/>
        <a:lstStyle/>
        <a:p>
          <a:r>
            <a:rPr lang="en-GB" sz="2000" dirty="0"/>
            <a:t>2. Outline a plan </a:t>
          </a:r>
        </a:p>
      </dgm:t>
    </dgm:pt>
    <dgm:pt modelId="{66B22238-465B-41EE-A39F-B27D5A37E8DA}" type="parTrans" cxnId="{FE851469-CA1B-4414-9F44-FC3CC00BF48C}">
      <dgm:prSet/>
      <dgm:spPr/>
      <dgm:t>
        <a:bodyPr/>
        <a:lstStyle/>
        <a:p>
          <a:endParaRPr lang="en-GB"/>
        </a:p>
      </dgm:t>
    </dgm:pt>
    <dgm:pt modelId="{DD64ECD0-B1F3-4B90-85CE-03E144356700}" type="sibTrans" cxnId="{FE851469-CA1B-4414-9F44-FC3CC00BF48C}">
      <dgm:prSet/>
      <dgm:spPr/>
      <dgm:t>
        <a:bodyPr/>
        <a:lstStyle/>
        <a:p>
          <a:endParaRPr lang="en-GB"/>
        </a:p>
      </dgm:t>
    </dgm:pt>
    <dgm:pt modelId="{C7D2E37C-B297-4519-8366-502A62491273}">
      <dgm:prSet phldrT="[Text]" custT="1"/>
      <dgm:spPr/>
      <dgm:t>
        <a:bodyPr/>
        <a:lstStyle/>
        <a:p>
          <a:r>
            <a:rPr lang="en-GB" sz="1600" dirty="0"/>
            <a:t>3. Check your plan is answering the question</a:t>
          </a:r>
        </a:p>
      </dgm:t>
    </dgm:pt>
    <dgm:pt modelId="{A2E94A5D-AE12-4D1E-A3CA-29D145B67ED7}" type="parTrans" cxnId="{BED3D5A3-C854-4BE7-964F-39E3671F8C6F}">
      <dgm:prSet/>
      <dgm:spPr/>
      <dgm:t>
        <a:bodyPr/>
        <a:lstStyle/>
        <a:p>
          <a:endParaRPr lang="en-GB"/>
        </a:p>
      </dgm:t>
    </dgm:pt>
    <dgm:pt modelId="{DF274E0B-D2EB-48C9-A79F-4F95AEB36FD9}" type="sibTrans" cxnId="{BED3D5A3-C854-4BE7-964F-39E3671F8C6F}">
      <dgm:prSet/>
      <dgm:spPr/>
      <dgm:t>
        <a:bodyPr/>
        <a:lstStyle/>
        <a:p>
          <a:endParaRPr lang="en-GB"/>
        </a:p>
      </dgm:t>
    </dgm:pt>
    <dgm:pt modelId="{722AFB8C-8227-481F-B5B7-2A65274371D4}">
      <dgm:prSet phldrT="[Text]"/>
      <dgm:spPr/>
      <dgm:t>
        <a:bodyPr/>
        <a:lstStyle/>
        <a:p>
          <a:r>
            <a:rPr lang="en-GB" dirty="0"/>
            <a:t>4. Write (</a:t>
          </a:r>
          <a:r>
            <a:rPr lang="en-GB" dirty="0">
              <a:solidFill>
                <a:srgbClr val="C00000"/>
              </a:solidFill>
            </a:rPr>
            <a:t>PEE</a:t>
          </a:r>
          <a:r>
            <a:rPr lang="en-GB" dirty="0"/>
            <a:t>)</a:t>
          </a:r>
        </a:p>
      </dgm:t>
    </dgm:pt>
    <dgm:pt modelId="{F7F0D290-967D-4655-881E-684652C2F7A6}" type="parTrans" cxnId="{3237FE65-8121-4A93-BF53-07A05E8F331B}">
      <dgm:prSet/>
      <dgm:spPr/>
      <dgm:t>
        <a:bodyPr/>
        <a:lstStyle/>
        <a:p>
          <a:endParaRPr lang="en-GB"/>
        </a:p>
      </dgm:t>
    </dgm:pt>
    <dgm:pt modelId="{F80082AD-57BC-4833-A52C-E99B0DEB2944}" type="sibTrans" cxnId="{3237FE65-8121-4A93-BF53-07A05E8F331B}">
      <dgm:prSet/>
      <dgm:spPr/>
      <dgm:t>
        <a:bodyPr/>
        <a:lstStyle/>
        <a:p>
          <a:endParaRPr lang="en-GB"/>
        </a:p>
      </dgm:t>
    </dgm:pt>
    <dgm:pt modelId="{66E3EB09-D28B-4A94-B420-E388568CD6DC}">
      <dgm:prSet phldrT="[Text]"/>
      <dgm:spPr/>
      <dgm:t>
        <a:bodyPr/>
        <a:lstStyle/>
        <a:p>
          <a:r>
            <a:rPr lang="en-GB" dirty="0"/>
            <a:t>5. Keep a check on the time</a:t>
          </a:r>
        </a:p>
      </dgm:t>
    </dgm:pt>
    <dgm:pt modelId="{41D52146-8159-48CA-AD44-15AD503852B4}" type="parTrans" cxnId="{F7156D6F-F19C-4856-B8DF-E6509B44A4D5}">
      <dgm:prSet/>
      <dgm:spPr/>
      <dgm:t>
        <a:bodyPr/>
        <a:lstStyle/>
        <a:p>
          <a:endParaRPr lang="en-GB"/>
        </a:p>
      </dgm:t>
    </dgm:pt>
    <dgm:pt modelId="{03F7F48B-7CB6-47D3-8DF0-8386DCB49B78}" type="sibTrans" cxnId="{F7156D6F-F19C-4856-B8DF-E6509B44A4D5}">
      <dgm:prSet/>
      <dgm:spPr/>
      <dgm:t>
        <a:bodyPr/>
        <a:lstStyle/>
        <a:p>
          <a:endParaRPr lang="en-GB"/>
        </a:p>
      </dgm:t>
    </dgm:pt>
    <dgm:pt modelId="{5DB944D5-459F-445E-8974-74DEEB9DF911}" type="pres">
      <dgm:prSet presAssocID="{D58CA4C9-5072-4AB7-9012-83AABD2BA198}" presName="cycle" presStyleCnt="0">
        <dgm:presLayoutVars>
          <dgm:dir/>
          <dgm:resizeHandles val="exact"/>
        </dgm:presLayoutVars>
      </dgm:prSet>
      <dgm:spPr/>
      <dgm:t>
        <a:bodyPr/>
        <a:lstStyle/>
        <a:p>
          <a:endParaRPr lang="en-US"/>
        </a:p>
      </dgm:t>
    </dgm:pt>
    <dgm:pt modelId="{7D0BAF6D-D2D0-40AD-84C6-492B36ED3DBD}" type="pres">
      <dgm:prSet presAssocID="{B158A511-C535-432A-8124-ABB8F8BE3FBB}" presName="dummy" presStyleCnt="0"/>
      <dgm:spPr/>
    </dgm:pt>
    <dgm:pt modelId="{413FD218-99B5-409E-A17B-DCBEE81BC826}" type="pres">
      <dgm:prSet presAssocID="{B158A511-C535-432A-8124-ABB8F8BE3FBB}" presName="node" presStyleLbl="revTx" presStyleIdx="0" presStyleCnt="5" custScaleX="171341" custRadScaleRad="101545" custRadScaleInc="19058">
        <dgm:presLayoutVars>
          <dgm:bulletEnabled val="1"/>
        </dgm:presLayoutVars>
      </dgm:prSet>
      <dgm:spPr/>
      <dgm:t>
        <a:bodyPr/>
        <a:lstStyle/>
        <a:p>
          <a:endParaRPr lang="en-US"/>
        </a:p>
      </dgm:t>
    </dgm:pt>
    <dgm:pt modelId="{1DF26C61-FEC8-4E52-92C6-84F10CF18D96}" type="pres">
      <dgm:prSet presAssocID="{5FC1F479-4C4E-4B5C-97DF-6C15FDB8D058}" presName="sibTrans" presStyleLbl="node1" presStyleIdx="0" presStyleCnt="5"/>
      <dgm:spPr/>
      <dgm:t>
        <a:bodyPr/>
        <a:lstStyle/>
        <a:p>
          <a:endParaRPr lang="en-US"/>
        </a:p>
      </dgm:t>
    </dgm:pt>
    <dgm:pt modelId="{B1D7CD6D-CA98-4DAD-87FA-2446887AA731}" type="pres">
      <dgm:prSet presAssocID="{FE7FEB0E-36B8-4446-A21B-A17DD8538D3D}" presName="dummy" presStyleCnt="0"/>
      <dgm:spPr/>
    </dgm:pt>
    <dgm:pt modelId="{88150DFC-3AEA-4D9D-9B2E-7D13617FE389}" type="pres">
      <dgm:prSet presAssocID="{FE7FEB0E-36B8-4446-A21B-A17DD8538D3D}" presName="node" presStyleLbl="revTx" presStyleIdx="1" presStyleCnt="5">
        <dgm:presLayoutVars>
          <dgm:bulletEnabled val="1"/>
        </dgm:presLayoutVars>
      </dgm:prSet>
      <dgm:spPr/>
      <dgm:t>
        <a:bodyPr/>
        <a:lstStyle/>
        <a:p>
          <a:endParaRPr lang="en-US"/>
        </a:p>
      </dgm:t>
    </dgm:pt>
    <dgm:pt modelId="{15D2298E-0FD5-4599-BCA0-C4FDDCB8CB05}" type="pres">
      <dgm:prSet presAssocID="{DD64ECD0-B1F3-4B90-85CE-03E144356700}" presName="sibTrans" presStyleLbl="node1" presStyleIdx="1" presStyleCnt="5"/>
      <dgm:spPr/>
      <dgm:t>
        <a:bodyPr/>
        <a:lstStyle/>
        <a:p>
          <a:endParaRPr lang="en-US"/>
        </a:p>
      </dgm:t>
    </dgm:pt>
    <dgm:pt modelId="{55E17DCA-6DB4-43B2-ACAC-11C7EA1B06D7}" type="pres">
      <dgm:prSet presAssocID="{C7D2E37C-B297-4519-8366-502A62491273}" presName="dummy" presStyleCnt="0"/>
      <dgm:spPr/>
    </dgm:pt>
    <dgm:pt modelId="{216271E7-C1B5-4EEC-8A1D-453BEC2ADDD2}" type="pres">
      <dgm:prSet presAssocID="{C7D2E37C-B297-4519-8366-502A62491273}" presName="node" presStyleLbl="revTx" presStyleIdx="2" presStyleCnt="5">
        <dgm:presLayoutVars>
          <dgm:bulletEnabled val="1"/>
        </dgm:presLayoutVars>
      </dgm:prSet>
      <dgm:spPr/>
      <dgm:t>
        <a:bodyPr/>
        <a:lstStyle/>
        <a:p>
          <a:endParaRPr lang="en-US"/>
        </a:p>
      </dgm:t>
    </dgm:pt>
    <dgm:pt modelId="{3DC87FC2-1581-4002-8E49-C4E6E60179B2}" type="pres">
      <dgm:prSet presAssocID="{DF274E0B-D2EB-48C9-A79F-4F95AEB36FD9}" presName="sibTrans" presStyleLbl="node1" presStyleIdx="2" presStyleCnt="5"/>
      <dgm:spPr/>
      <dgm:t>
        <a:bodyPr/>
        <a:lstStyle/>
        <a:p>
          <a:endParaRPr lang="en-US"/>
        </a:p>
      </dgm:t>
    </dgm:pt>
    <dgm:pt modelId="{95A4F63B-1E6D-4D0F-B390-3C93B6365D11}" type="pres">
      <dgm:prSet presAssocID="{722AFB8C-8227-481F-B5B7-2A65274371D4}" presName="dummy" presStyleCnt="0"/>
      <dgm:spPr/>
    </dgm:pt>
    <dgm:pt modelId="{493C9014-681C-4EC3-B5E3-C8E1E7AB93EC}" type="pres">
      <dgm:prSet presAssocID="{722AFB8C-8227-481F-B5B7-2A65274371D4}" presName="node" presStyleLbl="revTx" presStyleIdx="3" presStyleCnt="5">
        <dgm:presLayoutVars>
          <dgm:bulletEnabled val="1"/>
        </dgm:presLayoutVars>
      </dgm:prSet>
      <dgm:spPr/>
      <dgm:t>
        <a:bodyPr/>
        <a:lstStyle/>
        <a:p>
          <a:endParaRPr lang="en-US"/>
        </a:p>
      </dgm:t>
    </dgm:pt>
    <dgm:pt modelId="{8AF2E51C-5CD5-48B6-973A-A6C4F1D5F627}" type="pres">
      <dgm:prSet presAssocID="{F80082AD-57BC-4833-A52C-E99B0DEB2944}" presName="sibTrans" presStyleLbl="node1" presStyleIdx="3" presStyleCnt="5"/>
      <dgm:spPr/>
      <dgm:t>
        <a:bodyPr/>
        <a:lstStyle/>
        <a:p>
          <a:endParaRPr lang="en-US"/>
        </a:p>
      </dgm:t>
    </dgm:pt>
    <dgm:pt modelId="{728EC1CF-BC29-40D9-AD0E-18958813E2FD}" type="pres">
      <dgm:prSet presAssocID="{66E3EB09-D28B-4A94-B420-E388568CD6DC}" presName="dummy" presStyleCnt="0"/>
      <dgm:spPr/>
    </dgm:pt>
    <dgm:pt modelId="{19E525F9-3F32-4F9C-9BFD-FDB32DE9C60A}" type="pres">
      <dgm:prSet presAssocID="{66E3EB09-D28B-4A94-B420-E388568CD6DC}" presName="node" presStyleLbl="revTx" presStyleIdx="4" presStyleCnt="5">
        <dgm:presLayoutVars>
          <dgm:bulletEnabled val="1"/>
        </dgm:presLayoutVars>
      </dgm:prSet>
      <dgm:spPr/>
      <dgm:t>
        <a:bodyPr/>
        <a:lstStyle/>
        <a:p>
          <a:endParaRPr lang="en-US"/>
        </a:p>
      </dgm:t>
    </dgm:pt>
    <dgm:pt modelId="{61E26150-D3B4-48B9-A467-20FC96A91C9E}" type="pres">
      <dgm:prSet presAssocID="{03F7F48B-7CB6-47D3-8DF0-8386DCB49B78}" presName="sibTrans" presStyleLbl="node1" presStyleIdx="4" presStyleCnt="5"/>
      <dgm:spPr/>
      <dgm:t>
        <a:bodyPr/>
        <a:lstStyle/>
        <a:p>
          <a:endParaRPr lang="en-US"/>
        </a:p>
      </dgm:t>
    </dgm:pt>
  </dgm:ptLst>
  <dgm:cxnLst>
    <dgm:cxn modelId="{3237FE65-8121-4A93-BF53-07A05E8F331B}" srcId="{D58CA4C9-5072-4AB7-9012-83AABD2BA198}" destId="{722AFB8C-8227-481F-B5B7-2A65274371D4}" srcOrd="3" destOrd="0" parTransId="{F7F0D290-967D-4655-881E-684652C2F7A6}" sibTransId="{F80082AD-57BC-4833-A52C-E99B0DEB2944}"/>
    <dgm:cxn modelId="{90FCABC3-3ADC-4270-B4CD-12A9F8205C5D}" type="presOf" srcId="{03F7F48B-7CB6-47D3-8DF0-8386DCB49B78}" destId="{61E26150-D3B4-48B9-A467-20FC96A91C9E}" srcOrd="0" destOrd="0" presId="urn:microsoft.com/office/officeart/2005/8/layout/cycle1"/>
    <dgm:cxn modelId="{A0B9EE1C-C2A2-418E-BFCE-CEAC50BEFA60}" type="presOf" srcId="{5FC1F479-4C4E-4B5C-97DF-6C15FDB8D058}" destId="{1DF26C61-FEC8-4E52-92C6-84F10CF18D96}" srcOrd="0" destOrd="0" presId="urn:microsoft.com/office/officeart/2005/8/layout/cycle1"/>
    <dgm:cxn modelId="{FE851469-CA1B-4414-9F44-FC3CC00BF48C}" srcId="{D58CA4C9-5072-4AB7-9012-83AABD2BA198}" destId="{FE7FEB0E-36B8-4446-A21B-A17DD8538D3D}" srcOrd="1" destOrd="0" parTransId="{66B22238-465B-41EE-A39F-B27D5A37E8DA}" sibTransId="{DD64ECD0-B1F3-4B90-85CE-03E144356700}"/>
    <dgm:cxn modelId="{F68E9F2A-08C1-44E5-AD09-84F983BB7CE7}" type="presOf" srcId="{DF274E0B-D2EB-48C9-A79F-4F95AEB36FD9}" destId="{3DC87FC2-1581-4002-8E49-C4E6E60179B2}" srcOrd="0" destOrd="0" presId="urn:microsoft.com/office/officeart/2005/8/layout/cycle1"/>
    <dgm:cxn modelId="{592A7113-C361-4FEC-AEEA-80CE2C6FC43B}" type="presOf" srcId="{F80082AD-57BC-4833-A52C-E99B0DEB2944}" destId="{8AF2E51C-5CD5-48B6-973A-A6C4F1D5F627}" srcOrd="0" destOrd="0" presId="urn:microsoft.com/office/officeart/2005/8/layout/cycle1"/>
    <dgm:cxn modelId="{F7156D6F-F19C-4856-B8DF-E6509B44A4D5}" srcId="{D58CA4C9-5072-4AB7-9012-83AABD2BA198}" destId="{66E3EB09-D28B-4A94-B420-E388568CD6DC}" srcOrd="4" destOrd="0" parTransId="{41D52146-8159-48CA-AD44-15AD503852B4}" sibTransId="{03F7F48B-7CB6-47D3-8DF0-8386DCB49B78}"/>
    <dgm:cxn modelId="{543CD6E4-7E2F-4B24-94F4-7E6D1EF7D2D1}" type="presOf" srcId="{C7D2E37C-B297-4519-8366-502A62491273}" destId="{216271E7-C1B5-4EEC-8A1D-453BEC2ADDD2}" srcOrd="0" destOrd="0" presId="urn:microsoft.com/office/officeart/2005/8/layout/cycle1"/>
    <dgm:cxn modelId="{82E168A9-7EC7-4892-829A-0DED191CD4D1}" type="presOf" srcId="{B158A511-C535-432A-8124-ABB8F8BE3FBB}" destId="{413FD218-99B5-409E-A17B-DCBEE81BC826}" srcOrd="0" destOrd="0" presId="urn:microsoft.com/office/officeart/2005/8/layout/cycle1"/>
    <dgm:cxn modelId="{1003D222-D182-4439-B2DF-66316B522FFA}" type="presOf" srcId="{FE7FEB0E-36B8-4446-A21B-A17DD8538D3D}" destId="{88150DFC-3AEA-4D9D-9B2E-7D13617FE389}" srcOrd="0" destOrd="0" presId="urn:microsoft.com/office/officeart/2005/8/layout/cycle1"/>
    <dgm:cxn modelId="{520813EF-7C7C-4856-8CEE-55D4D51F767F}" type="presOf" srcId="{DD64ECD0-B1F3-4B90-85CE-03E144356700}" destId="{15D2298E-0FD5-4599-BCA0-C4FDDCB8CB05}" srcOrd="0" destOrd="0" presId="urn:microsoft.com/office/officeart/2005/8/layout/cycle1"/>
    <dgm:cxn modelId="{AFFBA11F-A98D-4141-98B9-EC781E34D35E}" type="presOf" srcId="{D58CA4C9-5072-4AB7-9012-83AABD2BA198}" destId="{5DB944D5-459F-445E-8974-74DEEB9DF911}" srcOrd="0" destOrd="0" presId="urn:microsoft.com/office/officeart/2005/8/layout/cycle1"/>
    <dgm:cxn modelId="{8A06A210-7006-4E28-9E6A-340590C180C1}" type="presOf" srcId="{66E3EB09-D28B-4A94-B420-E388568CD6DC}" destId="{19E525F9-3F32-4F9C-9BFD-FDB32DE9C60A}" srcOrd="0" destOrd="0" presId="urn:microsoft.com/office/officeart/2005/8/layout/cycle1"/>
    <dgm:cxn modelId="{3C5C3586-6430-44DB-AEBB-AC948152F74B}" type="presOf" srcId="{722AFB8C-8227-481F-B5B7-2A65274371D4}" destId="{493C9014-681C-4EC3-B5E3-C8E1E7AB93EC}" srcOrd="0" destOrd="0" presId="urn:microsoft.com/office/officeart/2005/8/layout/cycle1"/>
    <dgm:cxn modelId="{5A656700-48F4-40BB-BF38-CA2BDB24B23C}" srcId="{D58CA4C9-5072-4AB7-9012-83AABD2BA198}" destId="{B158A511-C535-432A-8124-ABB8F8BE3FBB}" srcOrd="0" destOrd="0" parTransId="{68466F22-7FE5-4396-B1E6-98BD82FEAD03}" sibTransId="{5FC1F479-4C4E-4B5C-97DF-6C15FDB8D058}"/>
    <dgm:cxn modelId="{BED3D5A3-C854-4BE7-964F-39E3671F8C6F}" srcId="{D58CA4C9-5072-4AB7-9012-83AABD2BA198}" destId="{C7D2E37C-B297-4519-8366-502A62491273}" srcOrd="2" destOrd="0" parTransId="{A2E94A5D-AE12-4D1E-A3CA-29D145B67ED7}" sibTransId="{DF274E0B-D2EB-48C9-A79F-4F95AEB36FD9}"/>
    <dgm:cxn modelId="{11B566A8-EFF7-40DF-B209-2E3C2EF2F914}" type="presParOf" srcId="{5DB944D5-459F-445E-8974-74DEEB9DF911}" destId="{7D0BAF6D-D2D0-40AD-84C6-492B36ED3DBD}" srcOrd="0" destOrd="0" presId="urn:microsoft.com/office/officeart/2005/8/layout/cycle1"/>
    <dgm:cxn modelId="{E51BC867-366E-4658-BAFF-6D1FDB274764}" type="presParOf" srcId="{5DB944D5-459F-445E-8974-74DEEB9DF911}" destId="{413FD218-99B5-409E-A17B-DCBEE81BC826}" srcOrd="1" destOrd="0" presId="urn:microsoft.com/office/officeart/2005/8/layout/cycle1"/>
    <dgm:cxn modelId="{2AF38FC0-EFA1-42BD-B8A4-0B860E32CF3B}" type="presParOf" srcId="{5DB944D5-459F-445E-8974-74DEEB9DF911}" destId="{1DF26C61-FEC8-4E52-92C6-84F10CF18D96}" srcOrd="2" destOrd="0" presId="urn:microsoft.com/office/officeart/2005/8/layout/cycle1"/>
    <dgm:cxn modelId="{73677E84-A206-4EBC-A69D-3572A4A6173E}" type="presParOf" srcId="{5DB944D5-459F-445E-8974-74DEEB9DF911}" destId="{B1D7CD6D-CA98-4DAD-87FA-2446887AA731}" srcOrd="3" destOrd="0" presId="urn:microsoft.com/office/officeart/2005/8/layout/cycle1"/>
    <dgm:cxn modelId="{1BCDAA8F-F843-4507-9D05-8BD558C248B1}" type="presParOf" srcId="{5DB944D5-459F-445E-8974-74DEEB9DF911}" destId="{88150DFC-3AEA-4D9D-9B2E-7D13617FE389}" srcOrd="4" destOrd="0" presId="urn:microsoft.com/office/officeart/2005/8/layout/cycle1"/>
    <dgm:cxn modelId="{534A0944-3B37-4590-9074-FEB736B1D8D3}" type="presParOf" srcId="{5DB944D5-459F-445E-8974-74DEEB9DF911}" destId="{15D2298E-0FD5-4599-BCA0-C4FDDCB8CB05}" srcOrd="5" destOrd="0" presId="urn:microsoft.com/office/officeart/2005/8/layout/cycle1"/>
    <dgm:cxn modelId="{2CBC8945-5E21-4142-AA9D-2FDD604C9D8B}" type="presParOf" srcId="{5DB944D5-459F-445E-8974-74DEEB9DF911}" destId="{55E17DCA-6DB4-43B2-ACAC-11C7EA1B06D7}" srcOrd="6" destOrd="0" presId="urn:microsoft.com/office/officeart/2005/8/layout/cycle1"/>
    <dgm:cxn modelId="{0D0FDA03-C572-4145-A1B2-65D08D19D9AC}" type="presParOf" srcId="{5DB944D5-459F-445E-8974-74DEEB9DF911}" destId="{216271E7-C1B5-4EEC-8A1D-453BEC2ADDD2}" srcOrd="7" destOrd="0" presId="urn:microsoft.com/office/officeart/2005/8/layout/cycle1"/>
    <dgm:cxn modelId="{C1D3F0B3-822E-4F5D-8F9E-E2F953744A9A}" type="presParOf" srcId="{5DB944D5-459F-445E-8974-74DEEB9DF911}" destId="{3DC87FC2-1581-4002-8E49-C4E6E60179B2}" srcOrd="8" destOrd="0" presId="urn:microsoft.com/office/officeart/2005/8/layout/cycle1"/>
    <dgm:cxn modelId="{5FBF8204-5AF2-4433-ACAA-2A1B08B1FC82}" type="presParOf" srcId="{5DB944D5-459F-445E-8974-74DEEB9DF911}" destId="{95A4F63B-1E6D-4D0F-B390-3C93B6365D11}" srcOrd="9" destOrd="0" presId="urn:microsoft.com/office/officeart/2005/8/layout/cycle1"/>
    <dgm:cxn modelId="{783E9CCF-C093-4479-93AE-D9AC198F4A29}" type="presParOf" srcId="{5DB944D5-459F-445E-8974-74DEEB9DF911}" destId="{493C9014-681C-4EC3-B5E3-C8E1E7AB93EC}" srcOrd="10" destOrd="0" presId="urn:microsoft.com/office/officeart/2005/8/layout/cycle1"/>
    <dgm:cxn modelId="{EFCB1B14-51FF-4317-9A74-A128D4B48728}" type="presParOf" srcId="{5DB944D5-459F-445E-8974-74DEEB9DF911}" destId="{8AF2E51C-5CD5-48B6-973A-A6C4F1D5F627}" srcOrd="11" destOrd="0" presId="urn:microsoft.com/office/officeart/2005/8/layout/cycle1"/>
    <dgm:cxn modelId="{30ACB3B0-73BC-4305-88B3-3B860B813941}" type="presParOf" srcId="{5DB944D5-459F-445E-8974-74DEEB9DF911}" destId="{728EC1CF-BC29-40D9-AD0E-18958813E2FD}" srcOrd="12" destOrd="0" presId="urn:microsoft.com/office/officeart/2005/8/layout/cycle1"/>
    <dgm:cxn modelId="{1F35FB26-DA49-45B4-8D82-25C81393AF72}" type="presParOf" srcId="{5DB944D5-459F-445E-8974-74DEEB9DF911}" destId="{19E525F9-3F32-4F9C-9BFD-FDB32DE9C60A}" srcOrd="13" destOrd="0" presId="urn:microsoft.com/office/officeart/2005/8/layout/cycle1"/>
    <dgm:cxn modelId="{08F0FFC8-2771-4BD6-AE71-A1C4656270D0}" type="presParOf" srcId="{5DB944D5-459F-445E-8974-74DEEB9DF911}" destId="{61E26150-D3B4-48B9-A467-20FC96A91C9E}"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FD218-99B5-409E-A17B-DCBEE81BC826}">
      <dsp:nvSpPr>
        <dsp:cNvPr id="0" name=""/>
        <dsp:cNvSpPr/>
      </dsp:nvSpPr>
      <dsp:spPr>
        <a:xfrm>
          <a:off x="4543837" y="108191"/>
          <a:ext cx="2016452"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1. Analyse the question</a:t>
          </a:r>
        </a:p>
      </dsp:txBody>
      <dsp:txXfrm>
        <a:off x="4543837" y="108191"/>
        <a:ext cx="2016452" cy="1176865"/>
      </dsp:txXfrm>
    </dsp:sp>
    <dsp:sp modelId="{1DF26C61-FEC8-4E52-92C6-84F10CF18D96}">
      <dsp:nvSpPr>
        <dsp:cNvPr id="0" name=""/>
        <dsp:cNvSpPr/>
      </dsp:nvSpPr>
      <dsp:spPr>
        <a:xfrm>
          <a:off x="2052549" y="-63889"/>
          <a:ext cx="4414768" cy="4414768"/>
        </a:xfrm>
        <a:prstGeom prst="circularArrow">
          <a:avLst>
            <a:gd name="adj1" fmla="val 5198"/>
            <a:gd name="adj2" fmla="val 335771"/>
            <a:gd name="adj3" fmla="val 21406070"/>
            <a:gd name="adj4" fmla="val 20040450"/>
            <a:gd name="adj5" fmla="val 6065"/>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150DFC-3AEA-4D9D-9B2E-7D13617FE389}">
      <dsp:nvSpPr>
        <dsp:cNvPr id="0" name=""/>
        <dsp:cNvSpPr/>
      </dsp:nvSpPr>
      <dsp:spPr>
        <a:xfrm>
          <a:off x="5532809" y="2224290"/>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2. Research</a:t>
          </a:r>
        </a:p>
      </dsp:txBody>
      <dsp:txXfrm>
        <a:off x="5532809" y="2224290"/>
        <a:ext cx="1176865" cy="1176865"/>
      </dsp:txXfrm>
    </dsp:sp>
    <dsp:sp modelId="{15D2298E-0FD5-4599-BCA0-C4FDDCB8CB05}">
      <dsp:nvSpPr>
        <dsp:cNvPr id="0" name=""/>
        <dsp:cNvSpPr/>
      </dsp:nvSpPr>
      <dsp:spPr>
        <a:xfrm>
          <a:off x="2050955" y="45"/>
          <a:ext cx="4414768" cy="4414768"/>
        </a:xfrm>
        <a:prstGeom prst="circularArrow">
          <a:avLst>
            <a:gd name="adj1" fmla="val 5198"/>
            <a:gd name="adj2" fmla="val 335771"/>
            <a:gd name="adj3" fmla="val 4015299"/>
            <a:gd name="adj4" fmla="val 2252881"/>
            <a:gd name="adj5" fmla="val 6065"/>
          </a:avLst>
        </a:prstGeom>
        <a:solidFill>
          <a:schemeClr val="accent2">
            <a:shade val="80000"/>
            <a:hueOff val="-8968"/>
            <a:satOff val="-1006"/>
            <a:lumOff val="64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6271E7-C1B5-4EEC-8A1D-453BEC2ADDD2}">
      <dsp:nvSpPr>
        <dsp:cNvPr id="0" name=""/>
        <dsp:cNvSpPr/>
      </dsp:nvSpPr>
      <dsp:spPr>
        <a:xfrm>
          <a:off x="3669906" y="3577768"/>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3. Plan</a:t>
          </a:r>
        </a:p>
      </dsp:txBody>
      <dsp:txXfrm>
        <a:off x="3669906" y="3577768"/>
        <a:ext cx="1176865" cy="1176865"/>
      </dsp:txXfrm>
    </dsp:sp>
    <dsp:sp modelId="{3DC87FC2-1581-4002-8E49-C4E6E60179B2}">
      <dsp:nvSpPr>
        <dsp:cNvPr id="0" name=""/>
        <dsp:cNvSpPr/>
      </dsp:nvSpPr>
      <dsp:spPr>
        <a:xfrm>
          <a:off x="2050955" y="45"/>
          <a:ext cx="4414768" cy="4414768"/>
        </a:xfrm>
        <a:prstGeom prst="circularArrow">
          <a:avLst>
            <a:gd name="adj1" fmla="val 5198"/>
            <a:gd name="adj2" fmla="val 335771"/>
            <a:gd name="adj3" fmla="val 8211348"/>
            <a:gd name="adj4" fmla="val 6448930"/>
            <a:gd name="adj5" fmla="val 6065"/>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3C9014-681C-4EC3-B5E3-C8E1E7AB93EC}">
      <dsp:nvSpPr>
        <dsp:cNvPr id="0" name=""/>
        <dsp:cNvSpPr/>
      </dsp:nvSpPr>
      <dsp:spPr>
        <a:xfrm>
          <a:off x="1807004" y="2224290"/>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4. Write</a:t>
          </a:r>
        </a:p>
      </dsp:txBody>
      <dsp:txXfrm>
        <a:off x="1807004" y="2224290"/>
        <a:ext cx="1176865" cy="1176865"/>
      </dsp:txXfrm>
    </dsp:sp>
    <dsp:sp modelId="{8AF2E51C-5CD5-48B6-973A-A6C4F1D5F627}">
      <dsp:nvSpPr>
        <dsp:cNvPr id="0" name=""/>
        <dsp:cNvSpPr/>
      </dsp:nvSpPr>
      <dsp:spPr>
        <a:xfrm>
          <a:off x="2050955" y="45"/>
          <a:ext cx="4414768" cy="4414768"/>
        </a:xfrm>
        <a:prstGeom prst="circularArrow">
          <a:avLst>
            <a:gd name="adj1" fmla="val 5198"/>
            <a:gd name="adj2" fmla="val 335771"/>
            <a:gd name="adj3" fmla="val 12298498"/>
            <a:gd name="adj4" fmla="val 10770408"/>
            <a:gd name="adj5" fmla="val 6065"/>
          </a:avLst>
        </a:prstGeom>
        <a:solidFill>
          <a:schemeClr val="accent2">
            <a:shade val="80000"/>
            <a:hueOff val="-26904"/>
            <a:satOff val="-3018"/>
            <a:lumOff val="192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E525F9-3F32-4F9C-9BFD-FDB32DE9C60A}">
      <dsp:nvSpPr>
        <dsp:cNvPr id="0" name=""/>
        <dsp:cNvSpPr/>
      </dsp:nvSpPr>
      <dsp:spPr>
        <a:xfrm>
          <a:off x="2518569" y="34317"/>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5. Edit</a:t>
          </a:r>
        </a:p>
      </dsp:txBody>
      <dsp:txXfrm>
        <a:off x="2518569" y="34317"/>
        <a:ext cx="1176865" cy="1176865"/>
      </dsp:txXfrm>
    </dsp:sp>
    <dsp:sp modelId="{61E26150-D3B4-48B9-A467-20FC96A91C9E}">
      <dsp:nvSpPr>
        <dsp:cNvPr id="0" name=""/>
        <dsp:cNvSpPr/>
      </dsp:nvSpPr>
      <dsp:spPr>
        <a:xfrm>
          <a:off x="2118996" y="-21729"/>
          <a:ext cx="4414768" cy="4414768"/>
        </a:xfrm>
        <a:prstGeom prst="circularArrow">
          <a:avLst>
            <a:gd name="adj1" fmla="val 5198"/>
            <a:gd name="adj2" fmla="val 335771"/>
            <a:gd name="adj3" fmla="val 16246666"/>
            <a:gd name="adj4" fmla="val 15072554"/>
            <a:gd name="adj5" fmla="val 6065"/>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FD218-99B5-409E-A17B-DCBEE81BC826}">
      <dsp:nvSpPr>
        <dsp:cNvPr id="0" name=""/>
        <dsp:cNvSpPr/>
      </dsp:nvSpPr>
      <dsp:spPr>
        <a:xfrm>
          <a:off x="4543837" y="108191"/>
          <a:ext cx="2016452"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1. Analyse the question </a:t>
          </a:r>
        </a:p>
        <a:p>
          <a:pPr lvl="0" algn="ctr" defTabSz="1022350">
            <a:lnSpc>
              <a:spcPct val="90000"/>
            </a:lnSpc>
            <a:spcBef>
              <a:spcPct val="0"/>
            </a:spcBef>
            <a:spcAft>
              <a:spcPct val="35000"/>
            </a:spcAft>
          </a:pPr>
          <a:r>
            <a:rPr lang="en-GB" sz="2300" kern="1200" dirty="0">
              <a:solidFill>
                <a:srgbClr val="C00000"/>
              </a:solidFill>
            </a:rPr>
            <a:t>(SARI, BUG</a:t>
          </a:r>
          <a:r>
            <a:rPr lang="en-GB" sz="2300" kern="1200" dirty="0"/>
            <a:t>)</a:t>
          </a:r>
        </a:p>
      </dsp:txBody>
      <dsp:txXfrm>
        <a:off x="4543837" y="108191"/>
        <a:ext cx="2016452" cy="1176865"/>
      </dsp:txXfrm>
    </dsp:sp>
    <dsp:sp modelId="{1DF26C61-FEC8-4E52-92C6-84F10CF18D96}">
      <dsp:nvSpPr>
        <dsp:cNvPr id="0" name=""/>
        <dsp:cNvSpPr/>
      </dsp:nvSpPr>
      <dsp:spPr>
        <a:xfrm>
          <a:off x="2052549" y="-63889"/>
          <a:ext cx="4414768" cy="4414768"/>
        </a:xfrm>
        <a:prstGeom prst="circularArrow">
          <a:avLst>
            <a:gd name="adj1" fmla="val 5198"/>
            <a:gd name="adj2" fmla="val 335771"/>
            <a:gd name="adj3" fmla="val 21406070"/>
            <a:gd name="adj4" fmla="val 20040450"/>
            <a:gd name="adj5" fmla="val 6065"/>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150DFC-3AEA-4D9D-9B2E-7D13617FE389}">
      <dsp:nvSpPr>
        <dsp:cNvPr id="0" name=""/>
        <dsp:cNvSpPr/>
      </dsp:nvSpPr>
      <dsp:spPr>
        <a:xfrm>
          <a:off x="5532809" y="2224290"/>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GB" sz="2000" kern="1200" dirty="0"/>
            <a:t>2. Outline a plan </a:t>
          </a:r>
        </a:p>
      </dsp:txBody>
      <dsp:txXfrm>
        <a:off x="5532809" y="2224290"/>
        <a:ext cx="1176865" cy="1176865"/>
      </dsp:txXfrm>
    </dsp:sp>
    <dsp:sp modelId="{15D2298E-0FD5-4599-BCA0-C4FDDCB8CB05}">
      <dsp:nvSpPr>
        <dsp:cNvPr id="0" name=""/>
        <dsp:cNvSpPr/>
      </dsp:nvSpPr>
      <dsp:spPr>
        <a:xfrm>
          <a:off x="2050955" y="45"/>
          <a:ext cx="4414768" cy="4414768"/>
        </a:xfrm>
        <a:prstGeom prst="circularArrow">
          <a:avLst>
            <a:gd name="adj1" fmla="val 5198"/>
            <a:gd name="adj2" fmla="val 335771"/>
            <a:gd name="adj3" fmla="val 4015299"/>
            <a:gd name="adj4" fmla="val 2252881"/>
            <a:gd name="adj5" fmla="val 6065"/>
          </a:avLst>
        </a:prstGeom>
        <a:solidFill>
          <a:schemeClr val="accent2">
            <a:shade val="80000"/>
            <a:hueOff val="-8968"/>
            <a:satOff val="-1006"/>
            <a:lumOff val="64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6271E7-C1B5-4EEC-8A1D-453BEC2ADDD2}">
      <dsp:nvSpPr>
        <dsp:cNvPr id="0" name=""/>
        <dsp:cNvSpPr/>
      </dsp:nvSpPr>
      <dsp:spPr>
        <a:xfrm>
          <a:off x="3669906" y="3577768"/>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3. Check your plan is answering the question</a:t>
          </a:r>
        </a:p>
      </dsp:txBody>
      <dsp:txXfrm>
        <a:off x="3669906" y="3577768"/>
        <a:ext cx="1176865" cy="1176865"/>
      </dsp:txXfrm>
    </dsp:sp>
    <dsp:sp modelId="{3DC87FC2-1581-4002-8E49-C4E6E60179B2}">
      <dsp:nvSpPr>
        <dsp:cNvPr id="0" name=""/>
        <dsp:cNvSpPr/>
      </dsp:nvSpPr>
      <dsp:spPr>
        <a:xfrm>
          <a:off x="2050955" y="45"/>
          <a:ext cx="4414768" cy="4414768"/>
        </a:xfrm>
        <a:prstGeom prst="circularArrow">
          <a:avLst>
            <a:gd name="adj1" fmla="val 5198"/>
            <a:gd name="adj2" fmla="val 335771"/>
            <a:gd name="adj3" fmla="val 8211348"/>
            <a:gd name="adj4" fmla="val 6448930"/>
            <a:gd name="adj5" fmla="val 6065"/>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3C9014-681C-4EC3-B5E3-C8E1E7AB93EC}">
      <dsp:nvSpPr>
        <dsp:cNvPr id="0" name=""/>
        <dsp:cNvSpPr/>
      </dsp:nvSpPr>
      <dsp:spPr>
        <a:xfrm>
          <a:off x="1807004" y="2224290"/>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4. Write (</a:t>
          </a:r>
          <a:r>
            <a:rPr lang="en-GB" sz="2300" kern="1200" dirty="0">
              <a:solidFill>
                <a:srgbClr val="C00000"/>
              </a:solidFill>
            </a:rPr>
            <a:t>PEE</a:t>
          </a:r>
          <a:r>
            <a:rPr lang="en-GB" sz="2300" kern="1200" dirty="0"/>
            <a:t>)</a:t>
          </a:r>
        </a:p>
      </dsp:txBody>
      <dsp:txXfrm>
        <a:off x="1807004" y="2224290"/>
        <a:ext cx="1176865" cy="1176865"/>
      </dsp:txXfrm>
    </dsp:sp>
    <dsp:sp modelId="{8AF2E51C-5CD5-48B6-973A-A6C4F1D5F627}">
      <dsp:nvSpPr>
        <dsp:cNvPr id="0" name=""/>
        <dsp:cNvSpPr/>
      </dsp:nvSpPr>
      <dsp:spPr>
        <a:xfrm>
          <a:off x="2050955" y="45"/>
          <a:ext cx="4414768" cy="4414768"/>
        </a:xfrm>
        <a:prstGeom prst="circularArrow">
          <a:avLst>
            <a:gd name="adj1" fmla="val 5198"/>
            <a:gd name="adj2" fmla="val 335771"/>
            <a:gd name="adj3" fmla="val 12298498"/>
            <a:gd name="adj4" fmla="val 10770408"/>
            <a:gd name="adj5" fmla="val 6065"/>
          </a:avLst>
        </a:prstGeom>
        <a:solidFill>
          <a:schemeClr val="accent2">
            <a:shade val="80000"/>
            <a:hueOff val="-26904"/>
            <a:satOff val="-3018"/>
            <a:lumOff val="192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E525F9-3F32-4F9C-9BFD-FDB32DE9C60A}">
      <dsp:nvSpPr>
        <dsp:cNvPr id="0" name=""/>
        <dsp:cNvSpPr/>
      </dsp:nvSpPr>
      <dsp:spPr>
        <a:xfrm>
          <a:off x="2518569" y="34317"/>
          <a:ext cx="1176865" cy="117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a:t>5. Keep a check on the time</a:t>
          </a:r>
        </a:p>
      </dsp:txBody>
      <dsp:txXfrm>
        <a:off x="2518569" y="34317"/>
        <a:ext cx="1176865" cy="1176865"/>
      </dsp:txXfrm>
    </dsp:sp>
    <dsp:sp modelId="{61E26150-D3B4-48B9-A467-20FC96A91C9E}">
      <dsp:nvSpPr>
        <dsp:cNvPr id="0" name=""/>
        <dsp:cNvSpPr/>
      </dsp:nvSpPr>
      <dsp:spPr>
        <a:xfrm>
          <a:off x="2118996" y="-21729"/>
          <a:ext cx="4414768" cy="4414768"/>
        </a:xfrm>
        <a:prstGeom prst="circularArrow">
          <a:avLst>
            <a:gd name="adj1" fmla="val 5198"/>
            <a:gd name="adj2" fmla="val 335771"/>
            <a:gd name="adj3" fmla="val 16246666"/>
            <a:gd name="adj4" fmla="val 15072554"/>
            <a:gd name="adj5" fmla="val 6065"/>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vl1pPr>
          </a:lstStyle>
          <a:p>
            <a:fld id="{4E932A42-FDFB-CF43-858E-50A7867D3B59}" type="datetimeFigureOut">
              <a:rPr lang="en-US" smtClean="0"/>
              <a:pPr/>
              <a:t>4/13/2022</a:t>
            </a:fld>
            <a:endParaRPr lang="en-US" dirty="0"/>
          </a:p>
        </p:txBody>
      </p:sp>
      <p:sp>
        <p:nvSpPr>
          <p:cNvPr id="4" name="Footer Placeholder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vl1pPr>
          </a:lstStyle>
          <a:p>
            <a:fld id="{2203461A-B3AF-FF4E-A314-DF224393D400}" type="slidenum">
              <a:rPr lang="en-US" smtClean="0"/>
              <a:pPr/>
              <a:t>‹#›</a:t>
            </a:fld>
            <a:endParaRPr lang="en-US" dirty="0"/>
          </a:p>
        </p:txBody>
      </p:sp>
    </p:spTree>
    <p:extLst>
      <p:ext uri="{BB962C8B-B14F-4D97-AF65-F5344CB8AC3E}">
        <p14:creationId xmlns:p14="http://schemas.microsoft.com/office/powerpoint/2010/main" val="1958263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AA9EB4B7-00CA-2044-AAF7-E76234E96403}" type="datetimeFigureOut">
              <a:rPr lang="en-US" smtClean="0"/>
              <a:pPr/>
              <a:t>4/13/2022</a:t>
            </a:fld>
            <a:endParaRPr lang="en-US" dirty="0"/>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74E6DA1C-69B5-6B4F-8A7D-916C2B844B4F}" type="slidenum">
              <a:rPr lang="en-US" smtClean="0"/>
              <a:pPr/>
              <a:t>‹#›</a:t>
            </a:fld>
            <a:endParaRPr lang="en-US" dirty="0"/>
          </a:p>
        </p:txBody>
      </p:sp>
    </p:spTree>
    <p:extLst>
      <p:ext uri="{BB962C8B-B14F-4D97-AF65-F5344CB8AC3E}">
        <p14:creationId xmlns:p14="http://schemas.microsoft.com/office/powerpoint/2010/main" val="372715789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80000"/>
              </a:lnSpc>
            </a:pPr>
            <a:endParaRPr lang="en-GB" sz="1200" dirty="0"/>
          </a:p>
        </p:txBody>
      </p:sp>
      <p:sp>
        <p:nvSpPr>
          <p:cNvPr id="4" name="Slide Number Placeholder 3"/>
          <p:cNvSpPr>
            <a:spLocks noGrp="1"/>
          </p:cNvSpPr>
          <p:nvPr>
            <p:ph type="sldNum" sz="quarter" idx="10"/>
          </p:nvPr>
        </p:nvSpPr>
        <p:spPr/>
        <p:txBody>
          <a:bodyPr/>
          <a:lstStyle/>
          <a:p>
            <a:fld id="{74E6DA1C-69B5-6B4F-8A7D-916C2B844B4F}" type="slidenum">
              <a:rPr lang="en-US" smtClean="0"/>
              <a:pPr/>
              <a:t>1</a:t>
            </a:fld>
            <a:endParaRPr lang="en-US" dirty="0"/>
          </a:p>
        </p:txBody>
      </p:sp>
    </p:spTree>
    <p:extLst>
      <p:ext uri="{BB962C8B-B14F-4D97-AF65-F5344CB8AC3E}">
        <p14:creationId xmlns:p14="http://schemas.microsoft.com/office/powerpoint/2010/main" val="815610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225BF00-B19C-42CD-95FE-7A136A8FCF37}" type="slidenum">
              <a:rPr lang="en-GB" smtClean="0"/>
              <a:pPr/>
              <a:t>10</a:t>
            </a:fld>
            <a:endParaRPr lang="en-GB"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1108139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225BF00-B19C-42CD-95FE-7A136A8FCF37}" type="slidenum">
              <a:rPr lang="en-GB" smtClean="0"/>
              <a:pPr/>
              <a:t>11</a:t>
            </a:fld>
            <a:endParaRPr lang="en-GB"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6612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A0DAFC1-6522-4384-9AAA-B762B30684C4}" type="slidenum">
              <a:rPr lang="en-GB" smtClean="0"/>
              <a:pPr/>
              <a:t>12</a:t>
            </a:fld>
            <a:endParaRPr lang="en-GB"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2944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225BF00-B19C-42CD-95FE-7A136A8FCF37}" type="slidenum">
              <a:rPr lang="en-GB" smtClean="0"/>
              <a:pPr/>
              <a:t>13</a:t>
            </a:fld>
            <a:endParaRPr lang="en-GB"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GB" dirty="0"/>
          </a:p>
        </p:txBody>
      </p:sp>
    </p:spTree>
    <p:extLst>
      <p:ext uri="{BB962C8B-B14F-4D97-AF65-F5344CB8AC3E}">
        <p14:creationId xmlns:p14="http://schemas.microsoft.com/office/powerpoint/2010/main" val="998386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58F682B6-0C9E-4EC5-B0DF-B7257A3CFA37}" type="slidenum">
              <a:rPr lang="en-GB" smtClean="0"/>
              <a:pPr/>
              <a:t>14</a:t>
            </a:fld>
            <a:endParaRPr lang="en-GB"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GB" dirty="0"/>
          </a:p>
        </p:txBody>
      </p:sp>
    </p:spTree>
    <p:extLst>
      <p:ext uri="{BB962C8B-B14F-4D97-AF65-F5344CB8AC3E}">
        <p14:creationId xmlns:p14="http://schemas.microsoft.com/office/powerpoint/2010/main" val="2330661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7C978DD8-2AE7-4F43-B48D-363CB497194A}" type="slidenum">
              <a:rPr lang="en-GB" smtClean="0"/>
              <a:pPr/>
              <a:t>15</a:t>
            </a:fld>
            <a:endParaRPr lang="en-GB"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GB" dirty="0"/>
          </a:p>
          <a:p>
            <a:pPr eaLnBrk="1" hangingPunct="1"/>
            <a:endParaRPr lang="en-US" dirty="0"/>
          </a:p>
        </p:txBody>
      </p:sp>
    </p:spTree>
    <p:extLst>
      <p:ext uri="{BB962C8B-B14F-4D97-AF65-F5344CB8AC3E}">
        <p14:creationId xmlns:p14="http://schemas.microsoft.com/office/powerpoint/2010/main" val="2661961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63789A0D-16BF-470E-976D-F29B0E2FAF3D}" type="slidenum">
              <a:rPr lang="en-GB" smtClean="0"/>
              <a:pPr/>
              <a:t>16</a:t>
            </a:fld>
            <a:endParaRPr lang="en-GB"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algn="l"/>
            <a:endParaRPr lang="en-GB" b="0" i="0" dirty="0">
              <a:solidFill>
                <a:srgbClr val="505457"/>
              </a:solidFill>
              <a:effectLst/>
              <a:latin typeface="Open Sans" panose="020B0606030504020204" pitchFamily="34" charset="0"/>
            </a:endParaRPr>
          </a:p>
        </p:txBody>
      </p:sp>
    </p:spTree>
    <p:extLst>
      <p:ext uri="{BB962C8B-B14F-4D97-AF65-F5344CB8AC3E}">
        <p14:creationId xmlns:p14="http://schemas.microsoft.com/office/powerpoint/2010/main" val="1219247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b="0" i="0" dirty="0">
              <a:solidFill>
                <a:srgbClr val="621360"/>
              </a:solidFill>
              <a:effectLst/>
              <a:latin typeface="Encode Sans Expanded"/>
            </a:endParaRPr>
          </a:p>
        </p:txBody>
      </p:sp>
      <p:sp>
        <p:nvSpPr>
          <p:cNvPr id="4" name="Slide Number Placeholder 3"/>
          <p:cNvSpPr>
            <a:spLocks noGrp="1"/>
          </p:cNvSpPr>
          <p:nvPr>
            <p:ph type="sldNum" sz="quarter" idx="5"/>
          </p:nvPr>
        </p:nvSpPr>
        <p:spPr/>
        <p:txBody>
          <a:bodyPr/>
          <a:lstStyle/>
          <a:p>
            <a:fld id="{74E6DA1C-69B5-6B4F-8A7D-916C2B844B4F}" type="slidenum">
              <a:rPr lang="en-US" smtClean="0"/>
              <a:pPr/>
              <a:t>17</a:t>
            </a:fld>
            <a:endParaRPr lang="en-US" dirty="0"/>
          </a:p>
        </p:txBody>
      </p:sp>
    </p:spTree>
    <p:extLst>
      <p:ext uri="{BB962C8B-B14F-4D97-AF65-F5344CB8AC3E}">
        <p14:creationId xmlns:p14="http://schemas.microsoft.com/office/powerpoint/2010/main" val="2279361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102E62CA-CC96-4BC8-A72B-A1D9707CD0A0}" type="slidenum">
              <a:rPr lang="en-GB" smtClean="0"/>
              <a:pPr/>
              <a:t>18</a:t>
            </a:fld>
            <a:endParaRPr lang="en-GB" dirty="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2367121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E6DA1C-69B5-6B4F-8A7D-916C2B844B4F}" type="slidenum">
              <a:rPr lang="en-US" smtClean="0"/>
              <a:pPr/>
              <a:t>19</a:t>
            </a:fld>
            <a:endParaRPr lang="en-US" dirty="0"/>
          </a:p>
        </p:txBody>
      </p:sp>
    </p:spTree>
    <p:extLst>
      <p:ext uri="{BB962C8B-B14F-4D97-AF65-F5344CB8AC3E}">
        <p14:creationId xmlns:p14="http://schemas.microsoft.com/office/powerpoint/2010/main" val="3464232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E6DA1C-69B5-6B4F-8A7D-916C2B844B4F}" type="slidenum">
              <a:rPr lang="en-US" smtClean="0"/>
              <a:pPr/>
              <a:t>2</a:t>
            </a:fld>
            <a:endParaRPr lang="en-US" dirty="0"/>
          </a:p>
        </p:txBody>
      </p:sp>
    </p:spTree>
    <p:extLst>
      <p:ext uri="{BB962C8B-B14F-4D97-AF65-F5344CB8AC3E}">
        <p14:creationId xmlns:p14="http://schemas.microsoft.com/office/powerpoint/2010/main" val="1324020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D6513252-85BE-40A4-8385-52865180124B}" type="slidenum">
              <a:rPr lang="en-GB" smtClean="0"/>
              <a:pPr>
                <a:defRPr/>
              </a:pPr>
              <a:t>20</a:t>
            </a:fld>
            <a:endParaRPr lang="en-GB" dirty="0"/>
          </a:p>
        </p:txBody>
      </p:sp>
    </p:spTree>
    <p:extLst>
      <p:ext uri="{BB962C8B-B14F-4D97-AF65-F5344CB8AC3E}">
        <p14:creationId xmlns:p14="http://schemas.microsoft.com/office/powerpoint/2010/main" val="20040882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F8010E4-B7D3-4FEB-AB7C-1D94B3B99B76}" type="slidenum">
              <a:rPr lang="en-GB" smtClean="0"/>
              <a:pPr/>
              <a:t>21</a:t>
            </a:fld>
            <a:endParaRPr lang="en-GB" dirty="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buFontTx/>
              <a:buNone/>
            </a:pPr>
            <a:endParaRPr lang="en-US" dirty="0"/>
          </a:p>
        </p:txBody>
      </p:sp>
    </p:spTree>
    <p:extLst>
      <p:ext uri="{BB962C8B-B14F-4D97-AF65-F5344CB8AC3E}">
        <p14:creationId xmlns:p14="http://schemas.microsoft.com/office/powerpoint/2010/main" val="4255375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1DC2F61-5222-432A-9257-3E0CFE3265BE}" type="slidenum">
              <a:rPr lang="en-GB" smtClean="0"/>
              <a:pPr/>
              <a:t>23</a:t>
            </a:fld>
            <a:endParaRPr lang="en-GB" dirty="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GB" sz="1300" dirty="0"/>
              <a:t>your opinions, these must be based on facts – not unsubstantiated ideas</a:t>
            </a:r>
            <a:r>
              <a:rPr lang="en-GB" sz="1300" baseline="0" dirty="0"/>
              <a:t> or opinions.</a:t>
            </a:r>
            <a:endParaRPr lang="en-US" dirty="0"/>
          </a:p>
        </p:txBody>
      </p:sp>
    </p:spTree>
    <p:extLst>
      <p:ext uri="{BB962C8B-B14F-4D97-AF65-F5344CB8AC3E}">
        <p14:creationId xmlns:p14="http://schemas.microsoft.com/office/powerpoint/2010/main" val="27901267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91F665A-CB59-445F-8C38-3CE49AE4BE42}" type="slidenum">
              <a:rPr lang="en-GB" smtClean="0"/>
              <a:pPr/>
              <a:t>24</a:t>
            </a:fld>
            <a:endParaRPr lang="en-GB" dirty="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marL="228600" indent="-228600" eaLnBrk="1" hangingPunct="1"/>
            <a:endParaRPr lang="en-GB" dirty="0"/>
          </a:p>
        </p:txBody>
      </p:sp>
    </p:spTree>
    <p:extLst>
      <p:ext uri="{BB962C8B-B14F-4D97-AF65-F5344CB8AC3E}">
        <p14:creationId xmlns:p14="http://schemas.microsoft.com/office/powerpoint/2010/main" val="13897414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BB48CB30-72EB-4FB1-BD44-72191014A614}" type="slidenum">
              <a:rPr lang="en-GB" smtClean="0"/>
              <a:pPr/>
              <a:t>25</a:t>
            </a:fld>
            <a:endParaRPr lang="en-GB"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3963592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E6DA1C-69B5-6B4F-8A7D-916C2B844B4F}" type="slidenum">
              <a:rPr lang="en-US" smtClean="0"/>
              <a:pPr/>
              <a:t>26</a:t>
            </a:fld>
            <a:endParaRPr lang="en-US" dirty="0"/>
          </a:p>
        </p:txBody>
      </p:sp>
    </p:spTree>
    <p:extLst>
      <p:ext uri="{BB962C8B-B14F-4D97-AF65-F5344CB8AC3E}">
        <p14:creationId xmlns:p14="http://schemas.microsoft.com/office/powerpoint/2010/main" val="7777669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4E6DA1C-69B5-6B4F-8A7D-916C2B844B4F}" type="slidenum">
              <a:rPr lang="en-US" smtClean="0"/>
              <a:pPr/>
              <a:t>29</a:t>
            </a:fld>
            <a:endParaRPr lang="en-US" dirty="0"/>
          </a:p>
        </p:txBody>
      </p:sp>
    </p:spTree>
    <p:extLst>
      <p:ext uri="{BB962C8B-B14F-4D97-AF65-F5344CB8AC3E}">
        <p14:creationId xmlns:p14="http://schemas.microsoft.com/office/powerpoint/2010/main" val="26610187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35000"/>
              </a:spcBef>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4E6DA1C-69B5-6B4F-8A7D-916C2B844B4F}" type="slidenum">
              <a:rPr lang="en-US" smtClean="0"/>
              <a:pPr/>
              <a:t>30</a:t>
            </a:fld>
            <a:endParaRPr lang="en-US" dirty="0"/>
          </a:p>
        </p:txBody>
      </p:sp>
    </p:spTree>
    <p:extLst>
      <p:ext uri="{BB962C8B-B14F-4D97-AF65-F5344CB8AC3E}">
        <p14:creationId xmlns:p14="http://schemas.microsoft.com/office/powerpoint/2010/main" val="3479676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8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10"/>
          </p:nvPr>
        </p:nvSpPr>
        <p:spPr/>
        <p:txBody>
          <a:bodyPr/>
          <a:lstStyle/>
          <a:p>
            <a:fld id="{74E6DA1C-69B5-6B4F-8A7D-916C2B844B4F}" type="slidenum">
              <a:rPr lang="en-US" smtClean="0"/>
              <a:pPr/>
              <a:t>3</a:t>
            </a:fld>
            <a:endParaRPr lang="en-US" dirty="0"/>
          </a:p>
        </p:txBody>
      </p:sp>
    </p:spTree>
    <p:extLst>
      <p:ext uri="{BB962C8B-B14F-4D97-AF65-F5344CB8AC3E}">
        <p14:creationId xmlns:p14="http://schemas.microsoft.com/office/powerpoint/2010/main" val="919944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5490DFE-B15C-4A20-8C34-47360FB1A8ED}" type="slidenum">
              <a:rPr lang="en-GB" smtClean="0"/>
              <a:pPr/>
              <a:t>4</a:t>
            </a:fld>
            <a:endParaRPr lang="en-GB"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GB" dirty="0"/>
          </a:p>
        </p:txBody>
      </p:sp>
    </p:spTree>
    <p:extLst>
      <p:ext uri="{BB962C8B-B14F-4D97-AF65-F5344CB8AC3E}">
        <p14:creationId xmlns:p14="http://schemas.microsoft.com/office/powerpoint/2010/main" val="1969569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9C89C1A9-6416-4461-B29B-C578FE17B848}" type="slidenum">
              <a:rPr lang="en-GB" smtClean="0"/>
              <a:pPr/>
              <a:t>5</a:t>
            </a:fld>
            <a:endParaRPr lang="en-GB"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GB" dirty="0"/>
          </a:p>
        </p:txBody>
      </p:sp>
    </p:spTree>
    <p:extLst>
      <p:ext uri="{BB962C8B-B14F-4D97-AF65-F5344CB8AC3E}">
        <p14:creationId xmlns:p14="http://schemas.microsoft.com/office/powerpoint/2010/main" val="2374734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00044">
              <a:defRPr/>
            </a:pPr>
            <a:endParaRPr lang="en-GB" dirty="0"/>
          </a:p>
        </p:txBody>
      </p:sp>
      <p:sp>
        <p:nvSpPr>
          <p:cNvPr id="4" name="Slide Number Placeholder 3"/>
          <p:cNvSpPr>
            <a:spLocks noGrp="1"/>
          </p:cNvSpPr>
          <p:nvPr>
            <p:ph type="sldNum" sz="quarter" idx="10"/>
          </p:nvPr>
        </p:nvSpPr>
        <p:spPr/>
        <p:txBody>
          <a:bodyPr/>
          <a:lstStyle/>
          <a:p>
            <a:pPr>
              <a:defRPr/>
            </a:pPr>
            <a:fld id="{89E74922-E8CD-4E74-B06A-036B00CD9C39}" type="slidenum">
              <a:rPr lang="en-GB" smtClean="0"/>
              <a:pPr>
                <a:defRPr/>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5490DFE-B15C-4A20-8C34-47360FB1A8ED}" type="slidenum">
              <a:rPr lang="en-GB" smtClean="0"/>
              <a:pPr/>
              <a:t>7</a:t>
            </a:fld>
            <a:endParaRPr lang="en-GB"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GB" dirty="0"/>
          </a:p>
        </p:txBody>
      </p:sp>
    </p:spTree>
    <p:extLst>
      <p:ext uri="{BB962C8B-B14F-4D97-AF65-F5344CB8AC3E}">
        <p14:creationId xmlns:p14="http://schemas.microsoft.com/office/powerpoint/2010/main" val="1549728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5490DFE-B15C-4A20-8C34-47360FB1A8ED}" type="slidenum">
              <a:rPr lang="en-GB" smtClean="0"/>
              <a:pPr/>
              <a:t>8</a:t>
            </a:fld>
            <a:endParaRPr lang="en-GB"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algn="l">
              <a:buFont typeface="Arial" panose="020B0604020202020204" pitchFamily="34" charset="0"/>
              <a:buNone/>
            </a:pPr>
            <a:endParaRPr lang="en-GB" b="0" i="0" dirty="0">
              <a:solidFill>
                <a:srgbClr val="505457"/>
              </a:solidFill>
              <a:effectLst/>
              <a:latin typeface="Open Sans" panose="020B0606030504020204" pitchFamily="34" charset="0"/>
            </a:endParaRPr>
          </a:p>
          <a:p>
            <a:pPr eaLnBrk="1" hangingPunct="1"/>
            <a:endParaRPr lang="en-GB" dirty="0"/>
          </a:p>
        </p:txBody>
      </p:sp>
    </p:spTree>
    <p:extLst>
      <p:ext uri="{BB962C8B-B14F-4D97-AF65-F5344CB8AC3E}">
        <p14:creationId xmlns:p14="http://schemas.microsoft.com/office/powerpoint/2010/main" val="3641359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225BF00-B19C-42CD-95FE-7A136A8FCF37}" type="slidenum">
              <a:rPr lang="en-GB" smtClean="0"/>
              <a:pPr/>
              <a:t>9</a:t>
            </a:fld>
            <a:endParaRPr lang="en-GB"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b="0" dirty="0"/>
          </a:p>
        </p:txBody>
      </p:sp>
    </p:spTree>
    <p:extLst>
      <p:ext uri="{BB962C8B-B14F-4D97-AF65-F5344CB8AC3E}">
        <p14:creationId xmlns:p14="http://schemas.microsoft.com/office/powerpoint/2010/main" val="11077929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56E028-AFB9-4362-888A-540A32032FD4}" type="datetime1">
              <a:rPr lang="en-GB" smtClean="0"/>
              <a:pPr/>
              <a:t>13/04/2022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1A6EBD-EB9A-BB4E-90CB-DE95023EFE98}" type="slidenum">
              <a:rPr lang="en-US" smtClean="0"/>
              <a:pPr/>
              <a:t>‹#›</a:t>
            </a:fld>
            <a:endParaRPr lang="en-US" dirty="0"/>
          </a:p>
        </p:txBody>
      </p:sp>
      <p:pic>
        <p:nvPicPr>
          <p:cNvPr id="7" name="Picture 6" descr="USW logo Raspberry Screen.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3600000" cy="3685785"/>
          </a:xfrm>
          <a:prstGeom prst="rect">
            <a:avLst/>
          </a:prstGeom>
        </p:spPr>
      </p:pic>
    </p:spTree>
    <p:extLst>
      <p:ext uri="{BB962C8B-B14F-4D97-AF65-F5344CB8AC3E}">
        <p14:creationId xmlns:p14="http://schemas.microsoft.com/office/powerpoint/2010/main" val="3768729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5A1EFD-3BB4-4923-9C5C-EB0E1FB2F28A}" type="datetime1">
              <a:rPr lang="en-GB" smtClean="0"/>
              <a:pPr/>
              <a:t>13/04/2022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374040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5AB819-D40A-4350-81DF-B203EC79AEF6}" type="datetime1">
              <a:rPr lang="en-GB" smtClean="0"/>
              <a:pPr/>
              <a:t>13/04/2022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2271957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F27A44-D976-4882-88C3-55897F011664}" type="datetime1">
              <a:rPr lang="en-GB" smtClean="0"/>
              <a:pPr/>
              <a:t>13/04/2022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3281851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7BF176-E44D-4736-92E1-15DE8F73E798}" type="datetime1">
              <a:rPr lang="en-GB" smtClean="0"/>
              <a:pPr/>
              <a:t>13/04/2022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958019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A0B296-4443-4D52-8F2F-3E7783EDF0F8}" type="datetime1">
              <a:rPr lang="en-GB" smtClean="0"/>
              <a:pPr/>
              <a:t>13/04/2022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3214433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38F9FB-6F59-4123-893E-BFCC83A7779A}" type="datetime1">
              <a:rPr lang="en-GB" smtClean="0"/>
              <a:pPr/>
              <a:t>13/04/2022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213531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5E4A0F4-F8B1-474A-9E9D-07C642E6C0CE}" type="datetime1">
              <a:rPr lang="en-GB" smtClean="0"/>
              <a:pPr/>
              <a:t>13/04/2022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666367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4E5FA-FFC8-436D-A36F-F72227F3FFF0}" type="datetime1">
              <a:rPr lang="en-GB" smtClean="0"/>
              <a:pPr/>
              <a:t>13/04/2022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41A6EBD-EB9A-BB4E-90CB-DE95023EFE98}" type="slidenum">
              <a:rPr lang="en-US" smtClean="0"/>
              <a:pPr/>
              <a:t>‹#›</a:t>
            </a:fld>
            <a:endParaRPr lang="en-US" dirty="0"/>
          </a:p>
        </p:txBody>
      </p:sp>
      <p:pic>
        <p:nvPicPr>
          <p:cNvPr id="5" name="Picture 4" descr="USW logo Raspberry Screen.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8725" y="314961"/>
            <a:ext cx="1800000" cy="1842893"/>
          </a:xfrm>
          <a:prstGeom prst="rect">
            <a:avLst/>
          </a:prstGeom>
        </p:spPr>
      </p:pic>
    </p:spTree>
    <p:extLst>
      <p:ext uri="{BB962C8B-B14F-4D97-AF65-F5344CB8AC3E}">
        <p14:creationId xmlns:p14="http://schemas.microsoft.com/office/powerpoint/2010/main" val="3728346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CE97D8-E532-42DF-A669-0B96EB441379}" type="datetime1">
              <a:rPr lang="en-GB" smtClean="0"/>
              <a:pPr/>
              <a:t>13/04/2022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2959923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AADBBF-AC05-4141-86DD-A1555565FC6C}" type="datetime1">
              <a:rPr lang="en-GB" smtClean="0"/>
              <a:pPr/>
              <a:t>13/04/2022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1A6EBD-EB9A-BB4E-90CB-DE95023EFE98}" type="slidenum">
              <a:rPr lang="en-US" smtClean="0"/>
              <a:pPr/>
              <a:t>‹#›</a:t>
            </a:fld>
            <a:endParaRPr lang="en-US" dirty="0"/>
          </a:p>
        </p:txBody>
      </p:sp>
    </p:spTree>
    <p:extLst>
      <p:ext uri="{BB962C8B-B14F-4D97-AF65-F5344CB8AC3E}">
        <p14:creationId xmlns:p14="http://schemas.microsoft.com/office/powerpoint/2010/main" val="3696677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ADB2CC-2093-4CF4-8D4F-7D23D26EA6D5}" type="datetime1">
              <a:rPr lang="en-GB" smtClean="0"/>
              <a:pPr/>
              <a:t>13/04/2022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A6EBD-EB9A-BB4E-90CB-DE95023EFE98}" type="slidenum">
              <a:rPr lang="en-US" smtClean="0"/>
              <a:pPr/>
              <a:t>‹#›</a:t>
            </a:fld>
            <a:endParaRPr lang="en-US" dirty="0"/>
          </a:p>
        </p:txBody>
      </p:sp>
      <p:cxnSp>
        <p:nvCxnSpPr>
          <p:cNvPr id="7" name="Straight Connector 6"/>
          <p:cNvCxnSpPr/>
          <p:nvPr userDrawn="1"/>
        </p:nvCxnSpPr>
        <p:spPr>
          <a:xfrm>
            <a:off x="341285" y="6215863"/>
            <a:ext cx="8452892" cy="0"/>
          </a:xfrm>
          <a:prstGeom prst="line">
            <a:avLst/>
          </a:prstGeom>
          <a:ln w="3175" cmpd="sng">
            <a:solidFill>
              <a:srgbClr val="313133"/>
            </a:solidFill>
          </a:ln>
          <a:effectLst/>
        </p:spPr>
        <p:style>
          <a:lnRef idx="3">
            <a:schemeClr val="dk1"/>
          </a:lnRef>
          <a:fillRef idx="0">
            <a:schemeClr val="dk1"/>
          </a:fillRef>
          <a:effectRef idx="2">
            <a:schemeClr val="dk1"/>
          </a:effectRef>
          <a:fontRef idx="minor">
            <a:schemeClr val="tx1"/>
          </a:fontRef>
        </p:style>
      </p:cxnSp>
      <p:sp>
        <p:nvSpPr>
          <p:cNvPr id="8" name="TextBox 7"/>
          <p:cNvSpPr txBox="1"/>
          <p:nvPr userDrawn="1"/>
        </p:nvSpPr>
        <p:spPr>
          <a:xfrm>
            <a:off x="7165893" y="6340154"/>
            <a:ext cx="1622560" cy="230832"/>
          </a:xfrm>
          <a:prstGeom prst="rect">
            <a:avLst/>
          </a:prstGeom>
          <a:noFill/>
        </p:spPr>
        <p:txBody>
          <a:bodyPr wrap="none" rtlCol="0">
            <a:spAutoFit/>
          </a:bodyPr>
          <a:lstStyle/>
          <a:p>
            <a:pPr algn="r"/>
            <a:r>
              <a:rPr lang="en-US" sz="900" dirty="0">
                <a:solidFill>
                  <a:srgbClr val="313133"/>
                </a:solidFill>
                <a:latin typeface="Arial"/>
                <a:cs typeface="Arial"/>
              </a:rPr>
              <a:t>© University of South Wales</a:t>
            </a:r>
          </a:p>
        </p:txBody>
      </p:sp>
      <p:pic>
        <p:nvPicPr>
          <p:cNvPr id="11" name="Picture 10" descr="USW logo Raspberry Screen.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78725" y="314961"/>
            <a:ext cx="1800000" cy="1842893"/>
          </a:xfrm>
          <a:prstGeom prst="rect">
            <a:avLst/>
          </a:prstGeom>
        </p:spPr>
      </p:pic>
    </p:spTree>
    <p:extLst>
      <p:ext uri="{BB962C8B-B14F-4D97-AF65-F5344CB8AC3E}">
        <p14:creationId xmlns:p14="http://schemas.microsoft.com/office/powerpoint/2010/main" val="3545875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en.wikipedia.org/wiki/File:2010-07-20_Black_windup_alarm_clock_face.jpg"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en.wikipedia.org/wiki/File:2010-07-20_Black_windup_alarm_clock_face.jpg"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6.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4192" y="1967354"/>
            <a:ext cx="3253758" cy="4136136"/>
          </a:xfrm>
          <a:prstGeom prst="rect">
            <a:avLst/>
          </a:prstGeom>
        </p:spPr>
      </p:pic>
      <p:pic>
        <p:nvPicPr>
          <p:cNvPr id="15" name="Picture 14" descr="USW logo Raspberry Screen.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725" y="314961"/>
            <a:ext cx="1800000" cy="1842893"/>
          </a:xfrm>
          <a:prstGeom prst="rect">
            <a:avLst/>
          </a:prstGeom>
        </p:spPr>
      </p:pic>
      <p:sp>
        <p:nvSpPr>
          <p:cNvPr id="14" name="TextBox 13"/>
          <p:cNvSpPr txBox="1"/>
          <p:nvPr/>
        </p:nvSpPr>
        <p:spPr>
          <a:xfrm>
            <a:off x="2288241" y="588194"/>
            <a:ext cx="5466351" cy="830997"/>
          </a:xfrm>
          <a:prstGeom prst="rect">
            <a:avLst/>
          </a:prstGeom>
          <a:noFill/>
        </p:spPr>
        <p:txBody>
          <a:bodyPr wrap="square" rtlCol="0">
            <a:spAutoFit/>
          </a:bodyPr>
          <a:lstStyle/>
          <a:p>
            <a:pPr algn="ctr"/>
            <a:r>
              <a:rPr lang="en-GB" sz="4800" dirty="0"/>
              <a:t>Writing Essays</a:t>
            </a:r>
            <a:endParaRPr lang="en-US" sz="4800" dirty="0">
              <a:solidFill>
                <a:srgbClr val="313133"/>
              </a:solidFill>
              <a:latin typeface="Arial"/>
              <a:cs typeface="Arial"/>
            </a:endParaRPr>
          </a:p>
        </p:txBody>
      </p:sp>
    </p:spTree>
    <p:extLst>
      <p:ext uri="{BB962C8B-B14F-4D97-AF65-F5344CB8AC3E}">
        <p14:creationId xmlns:p14="http://schemas.microsoft.com/office/powerpoint/2010/main" val="2275252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846138"/>
            <a:ext cx="8229600" cy="1143000"/>
          </a:xfrm>
        </p:spPr>
        <p:txBody>
          <a:bodyPr/>
          <a:lstStyle/>
          <a:p>
            <a:pPr eaLnBrk="1" hangingPunct="1"/>
            <a:r>
              <a:rPr lang="en-GB" dirty="0"/>
              <a:t>QUESTION 2</a:t>
            </a:r>
            <a:endParaRPr lang="en-US" dirty="0"/>
          </a:p>
        </p:txBody>
      </p:sp>
      <p:sp>
        <p:nvSpPr>
          <p:cNvPr id="7171" name="Rectangle 3"/>
          <p:cNvSpPr>
            <a:spLocks noGrp="1" noChangeArrowheads="1"/>
          </p:cNvSpPr>
          <p:nvPr>
            <p:ph type="body" idx="1"/>
          </p:nvPr>
        </p:nvSpPr>
        <p:spPr>
          <a:xfrm>
            <a:off x="323850" y="1985853"/>
            <a:ext cx="8280400" cy="3522662"/>
          </a:xfrm>
        </p:spPr>
        <p:txBody>
          <a:bodyPr/>
          <a:lstStyle/>
          <a:p>
            <a:pPr eaLnBrk="1" hangingPunct="1">
              <a:lnSpc>
                <a:spcPct val="125000"/>
              </a:lnSpc>
              <a:buFont typeface="Wingdings" pitchFamily="2" charset="2"/>
              <a:buNone/>
            </a:pPr>
            <a:r>
              <a:rPr lang="en-GB" dirty="0"/>
              <a:t>	Compare and contrast two communication models and discuss how they are used in advertising practice.  Identify two examples to support your findings.</a:t>
            </a:r>
            <a:endParaRPr lang="en-US" sz="4000" dirty="0"/>
          </a:p>
        </p:txBody>
      </p:sp>
      <p:sp>
        <p:nvSpPr>
          <p:cNvPr id="2" name="Rectangle: Rounded Corners 1">
            <a:extLst>
              <a:ext uri="{FF2B5EF4-FFF2-40B4-BE49-F238E27FC236}">
                <a16:creationId xmlns:a16="http://schemas.microsoft.com/office/drawing/2014/main" id="{7656A104-FB3E-45EA-A948-321455D8EF48}"/>
              </a:ext>
            </a:extLst>
          </p:cNvPr>
          <p:cNvSpPr/>
          <p:nvPr/>
        </p:nvSpPr>
        <p:spPr>
          <a:xfrm>
            <a:off x="719328" y="2145792"/>
            <a:ext cx="1597152" cy="499872"/>
          </a:xfrm>
          <a:prstGeom prst="roundRect">
            <a:avLst/>
          </a:prstGeom>
          <a:noFill/>
          <a:ln w="63500">
            <a:solidFill>
              <a:schemeClr val="accent2">
                <a:lumMod val="75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871CC855-5BA7-4667-8C00-2DC7FF935918}"/>
              </a:ext>
            </a:extLst>
          </p:cNvPr>
          <p:cNvSpPr/>
          <p:nvPr/>
        </p:nvSpPr>
        <p:spPr>
          <a:xfrm>
            <a:off x="2974848" y="2145792"/>
            <a:ext cx="1597152" cy="499872"/>
          </a:xfrm>
          <a:prstGeom prst="roundRect">
            <a:avLst/>
          </a:prstGeom>
          <a:noFill/>
          <a:ln w="63500">
            <a:solidFill>
              <a:schemeClr val="accent2">
                <a:lumMod val="75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0961B18D-3A05-4B32-8FE0-C5B2E32AE2EC}"/>
              </a:ext>
            </a:extLst>
          </p:cNvPr>
          <p:cNvSpPr/>
          <p:nvPr/>
        </p:nvSpPr>
        <p:spPr>
          <a:xfrm>
            <a:off x="2700528" y="2785635"/>
            <a:ext cx="1347216" cy="499872"/>
          </a:xfrm>
          <a:prstGeom prst="roundRect">
            <a:avLst/>
          </a:prstGeom>
          <a:noFill/>
          <a:ln w="63500">
            <a:solidFill>
              <a:schemeClr val="accent2">
                <a:lumMod val="75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7" name="Rectangle: Rounded Corners 6">
            <a:extLst>
              <a:ext uri="{FF2B5EF4-FFF2-40B4-BE49-F238E27FC236}">
                <a16:creationId xmlns:a16="http://schemas.microsoft.com/office/drawing/2014/main" id="{B7E357E1-0990-4B2F-9D3D-753EA0E262C9}"/>
              </a:ext>
            </a:extLst>
          </p:cNvPr>
          <p:cNvSpPr/>
          <p:nvPr/>
        </p:nvSpPr>
        <p:spPr>
          <a:xfrm>
            <a:off x="4200144" y="3327281"/>
            <a:ext cx="1456944" cy="499872"/>
          </a:xfrm>
          <a:prstGeom prst="roundRect">
            <a:avLst/>
          </a:prstGeom>
          <a:noFill/>
          <a:ln w="63500">
            <a:solidFill>
              <a:schemeClr val="accent2">
                <a:lumMod val="75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cxnSp>
        <p:nvCxnSpPr>
          <p:cNvPr id="4" name="Straight Connector 3">
            <a:extLst>
              <a:ext uri="{FF2B5EF4-FFF2-40B4-BE49-F238E27FC236}">
                <a16:creationId xmlns:a16="http://schemas.microsoft.com/office/drawing/2014/main" id="{3B6802B1-2665-4BE6-977A-19B1B3CF1DDA}"/>
              </a:ext>
            </a:extLst>
          </p:cNvPr>
          <p:cNvCxnSpPr/>
          <p:nvPr/>
        </p:nvCxnSpPr>
        <p:spPr>
          <a:xfrm>
            <a:off x="4572000" y="2541161"/>
            <a:ext cx="3278777" cy="0"/>
          </a:xfrm>
          <a:prstGeom prst="line">
            <a:avLst/>
          </a:prstGeom>
          <a:ln w="5080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43AFCD3-D7C4-41E6-8142-E7B45E2A0D69}"/>
              </a:ext>
            </a:extLst>
          </p:cNvPr>
          <p:cNvCxnSpPr>
            <a:cxnSpLocks/>
          </p:cNvCxnSpPr>
          <p:nvPr/>
        </p:nvCxnSpPr>
        <p:spPr>
          <a:xfrm>
            <a:off x="5657088" y="3827153"/>
            <a:ext cx="2193689" cy="0"/>
          </a:xfrm>
          <a:prstGeom prst="line">
            <a:avLst/>
          </a:prstGeom>
          <a:ln w="5080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F4B92EA-E509-4725-BC61-B0E18901CDBF}"/>
              </a:ext>
            </a:extLst>
          </p:cNvPr>
          <p:cNvCxnSpPr>
            <a:cxnSpLocks/>
          </p:cNvCxnSpPr>
          <p:nvPr/>
        </p:nvCxnSpPr>
        <p:spPr>
          <a:xfrm>
            <a:off x="719328" y="3189949"/>
            <a:ext cx="1227038" cy="0"/>
          </a:xfrm>
          <a:prstGeom prst="line">
            <a:avLst/>
          </a:prstGeom>
          <a:ln w="50800">
            <a:solidFill>
              <a:schemeClr val="tx2"/>
            </a:solidFill>
          </a:ln>
        </p:spPr>
        <p:style>
          <a:lnRef idx="2">
            <a:schemeClr val="accent1"/>
          </a:lnRef>
          <a:fillRef idx="0">
            <a:schemeClr val="accent1"/>
          </a:fillRef>
          <a:effectRef idx="1">
            <a:schemeClr val="accent1"/>
          </a:effectRef>
          <a:fontRef idx="minor">
            <a:schemeClr val="tx1"/>
          </a:fontRef>
        </p:style>
      </p:cxnSp>
      <p:pic>
        <p:nvPicPr>
          <p:cNvPr id="20" name="il_fi" descr="http://www.cippenhaminfantschool.co.uk/wp-content/gallery/ladybirds-gallery/ladybird.jpg">
            <a:extLst>
              <a:ext uri="{FF2B5EF4-FFF2-40B4-BE49-F238E27FC236}">
                <a16:creationId xmlns:a16="http://schemas.microsoft.com/office/drawing/2014/main" id="{3FE4A1B0-4444-4CAD-B2EE-06F4BAD17062}"/>
              </a:ext>
            </a:extLst>
          </p:cNvPr>
          <p:cNvPicPr/>
          <p:nvPr/>
        </p:nvPicPr>
        <p:blipFill>
          <a:blip r:embed="rId3" cstate="print"/>
          <a:srcRect/>
          <a:stretch>
            <a:fillRect/>
          </a:stretch>
        </p:blipFill>
        <p:spPr bwMode="auto">
          <a:xfrm>
            <a:off x="1786999" y="5032594"/>
            <a:ext cx="718497" cy="748064"/>
          </a:xfrm>
          <a:prstGeom prst="rect">
            <a:avLst/>
          </a:prstGeom>
          <a:solidFill>
            <a:srgbClr val="002060"/>
          </a:solidFill>
          <a:ln w="9525">
            <a:noFill/>
            <a:miter lim="800000"/>
            <a:headEnd/>
            <a:tailEnd/>
          </a:ln>
        </p:spPr>
      </p:pic>
      <p:sp>
        <p:nvSpPr>
          <p:cNvPr id="16" name="TextBox 15">
            <a:extLst>
              <a:ext uri="{FF2B5EF4-FFF2-40B4-BE49-F238E27FC236}">
                <a16:creationId xmlns:a16="http://schemas.microsoft.com/office/drawing/2014/main" id="{8E041033-472C-4C4B-B388-026244EBD1A3}"/>
              </a:ext>
            </a:extLst>
          </p:cNvPr>
          <p:cNvSpPr txBox="1"/>
          <p:nvPr/>
        </p:nvSpPr>
        <p:spPr>
          <a:xfrm>
            <a:off x="2408791" y="4868863"/>
            <a:ext cx="5039650" cy="1015663"/>
          </a:xfrm>
          <a:prstGeom prst="rect">
            <a:avLst/>
          </a:prstGeom>
          <a:noFill/>
        </p:spPr>
        <p:txBody>
          <a:bodyPr wrap="square" rtlCol="0">
            <a:spAutoFit/>
          </a:bodyPr>
          <a:lstStyle/>
          <a:p>
            <a:pPr marL="400050" indent="-514350">
              <a:buAutoNum type="arabicPeriod"/>
            </a:pPr>
            <a:r>
              <a:rPr lang="en-GB" sz="2800" dirty="0"/>
              <a:t> </a:t>
            </a:r>
            <a:r>
              <a:rPr lang="en-GB" sz="3200" b="1" dirty="0">
                <a:solidFill>
                  <a:srgbClr val="C00000"/>
                </a:solidFill>
              </a:rPr>
              <a:t>B</a:t>
            </a:r>
            <a:r>
              <a:rPr lang="en-GB" sz="2400" dirty="0"/>
              <a:t>ox instruction/direction words</a:t>
            </a:r>
            <a:endParaRPr lang="en-GB" sz="2800" dirty="0"/>
          </a:p>
          <a:p>
            <a:pPr marL="400050" indent="-514350">
              <a:buAutoNum type="arabicPeriod"/>
            </a:pPr>
            <a:r>
              <a:rPr lang="en-GB" sz="2800" dirty="0"/>
              <a:t> </a:t>
            </a:r>
            <a:r>
              <a:rPr lang="en-GB" sz="2800" b="1" u="sng" dirty="0">
                <a:solidFill>
                  <a:srgbClr val="C00000"/>
                </a:solidFill>
              </a:rPr>
              <a:t>U</a:t>
            </a:r>
            <a:r>
              <a:rPr lang="en-GB" sz="2400" u="sng" dirty="0"/>
              <a:t>nderline</a:t>
            </a:r>
            <a:r>
              <a:rPr lang="en-GB" sz="2400" dirty="0"/>
              <a:t> – key words</a:t>
            </a:r>
          </a:p>
        </p:txBody>
      </p:sp>
    </p:spTree>
    <p:extLst>
      <p:ext uri="{BB962C8B-B14F-4D97-AF65-F5344CB8AC3E}">
        <p14:creationId xmlns:p14="http://schemas.microsoft.com/office/powerpoint/2010/main" val="674089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100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grpId="0" nodeType="afterEffect">
                                  <p:stCondLst>
                                    <p:cond delay="1000"/>
                                  </p:stCondLst>
                                  <p:childTnLst>
                                    <p:set>
                                      <p:cBhvr>
                                        <p:cTn id="18" dur="1" fill="hold">
                                          <p:stCondLst>
                                            <p:cond delay="0"/>
                                          </p:stCondLst>
                                        </p:cTn>
                                        <p:tgtEl>
                                          <p:spTgt spid="6"/>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500"/>
                                        <p:tgtEl>
                                          <p:spTgt spid="2"/>
                                        </p:tgtEl>
                                      </p:cBhvr>
                                    </p:animEffect>
                                    <p:set>
                                      <p:cBhvr>
                                        <p:cTn id="26" dur="1" fill="hold">
                                          <p:stCondLst>
                                            <p:cond delay="499"/>
                                          </p:stCondLst>
                                        </p:cTn>
                                        <p:tgtEl>
                                          <p:spTgt spid="2"/>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par>
                          <p:cTn id="33" fill="hold">
                            <p:stCondLst>
                              <p:cond delay="500"/>
                            </p:stCondLst>
                            <p:childTnLst>
                              <p:par>
                                <p:cTn id="34" presetID="1" presetClass="exit" presetSubtype="0" fill="hold" grpId="1" nodeType="afterEffect">
                                  <p:stCondLst>
                                    <p:cond delay="0"/>
                                  </p:stCondLst>
                                  <p:childTnLst>
                                    <p:set>
                                      <p:cBhvr>
                                        <p:cTn id="35" dur="1" fill="hold">
                                          <p:stCondLst>
                                            <p:cond delay="0"/>
                                          </p:stCondLst>
                                        </p:cTn>
                                        <p:tgtEl>
                                          <p:spTgt spid="7"/>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barn(inVertical)">
                                      <p:cBhvr>
                                        <p:cTn id="40" dur="500"/>
                                        <p:tgtEl>
                                          <p:spTgt spid="4"/>
                                        </p:tgtEl>
                                      </p:cBhvr>
                                    </p:animEffect>
                                  </p:childTnLst>
                                </p:cTn>
                              </p:par>
                              <p:par>
                                <p:cTn id="41" presetID="16" presetClass="entr" presetSubtype="21"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barn(inVertical)">
                                      <p:cBhvr>
                                        <p:cTn id="43" dur="5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arn(inVertical)">
                                      <p:cBhvr>
                                        <p:cTn id="4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animBg="1"/>
      <p:bldP spid="5" grpId="1" animBg="1"/>
      <p:bldP spid="6" grpId="0" animBg="1"/>
      <p:bldP spid="6" grpId="1" animBg="1"/>
      <p:bldP spid="7" grpId="0" animBg="1"/>
      <p:bldP spid="7" grpId="1" animBg="1"/>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643865"/>
            <a:ext cx="8229600" cy="1143000"/>
          </a:xfrm>
        </p:spPr>
        <p:txBody>
          <a:bodyPr/>
          <a:lstStyle/>
          <a:p>
            <a:pPr eaLnBrk="1" hangingPunct="1"/>
            <a:r>
              <a:rPr lang="en-GB" dirty="0"/>
              <a:t>QUESTION 3</a:t>
            </a:r>
            <a:endParaRPr lang="en-US" dirty="0"/>
          </a:p>
        </p:txBody>
      </p:sp>
      <p:sp>
        <p:nvSpPr>
          <p:cNvPr id="7171" name="Rectangle 3"/>
          <p:cNvSpPr>
            <a:spLocks noGrp="1" noChangeArrowheads="1"/>
          </p:cNvSpPr>
          <p:nvPr>
            <p:ph type="body" idx="1"/>
          </p:nvPr>
        </p:nvSpPr>
        <p:spPr>
          <a:xfrm>
            <a:off x="323850" y="1985853"/>
            <a:ext cx="8280400" cy="3522662"/>
          </a:xfrm>
        </p:spPr>
        <p:txBody>
          <a:bodyPr/>
          <a:lstStyle/>
          <a:p>
            <a:pPr eaLnBrk="1" hangingPunct="1">
              <a:lnSpc>
                <a:spcPct val="125000"/>
              </a:lnSpc>
              <a:buFont typeface="Wingdings" pitchFamily="2" charset="2"/>
              <a:buNone/>
            </a:pPr>
            <a:r>
              <a:rPr lang="en-GB" dirty="0"/>
              <a:t>	</a:t>
            </a:r>
            <a:r>
              <a:rPr lang="en-GB" sz="4000" dirty="0"/>
              <a:t>Today’s students are under greater pressure than ever before.  Discuss</a:t>
            </a:r>
          </a:p>
          <a:p>
            <a:pPr eaLnBrk="1" hangingPunct="1">
              <a:lnSpc>
                <a:spcPct val="125000"/>
              </a:lnSpc>
              <a:buFont typeface="Wingdings" pitchFamily="2" charset="2"/>
              <a:buNone/>
            </a:pPr>
            <a:endParaRPr lang="en-US" sz="4000" dirty="0"/>
          </a:p>
        </p:txBody>
      </p:sp>
      <p:sp>
        <p:nvSpPr>
          <p:cNvPr id="2" name="TextBox 1">
            <a:extLst>
              <a:ext uri="{FF2B5EF4-FFF2-40B4-BE49-F238E27FC236}">
                <a16:creationId xmlns:a16="http://schemas.microsoft.com/office/drawing/2014/main" id="{78EEB079-B23E-4E7D-95BD-0042CD8AFB17}"/>
              </a:ext>
            </a:extLst>
          </p:cNvPr>
          <p:cNvSpPr txBox="1"/>
          <p:nvPr/>
        </p:nvSpPr>
        <p:spPr>
          <a:xfrm>
            <a:off x="4805886" y="4221701"/>
            <a:ext cx="4099608" cy="1569660"/>
          </a:xfrm>
          <a:prstGeom prst="rect">
            <a:avLst/>
          </a:prstGeom>
          <a:solidFill>
            <a:schemeClr val="accent2">
              <a:lumMod val="20000"/>
              <a:lumOff val="80000"/>
            </a:schemeClr>
          </a:solidFill>
        </p:spPr>
        <p:txBody>
          <a:bodyPr wrap="square" rtlCol="0">
            <a:spAutoFit/>
          </a:bodyPr>
          <a:lstStyle/>
          <a:p>
            <a:r>
              <a:rPr lang="en-GB" sz="2400" b="1" dirty="0">
                <a:solidFill>
                  <a:srgbClr val="C00000"/>
                </a:solidFill>
                <a:latin typeface="+mj-lt"/>
              </a:rPr>
              <a:t>Discuss</a:t>
            </a:r>
            <a:r>
              <a:rPr lang="en-GB" sz="2400" b="1" dirty="0">
                <a:latin typeface="+mj-lt"/>
              </a:rPr>
              <a:t> - </a:t>
            </a:r>
            <a:r>
              <a:rPr lang="en-GB" sz="2400" dirty="0">
                <a:latin typeface="+mj-lt"/>
              </a:rPr>
              <a:t> provide details about and evidence for or against two or more different views or ideas</a:t>
            </a:r>
            <a:endParaRPr lang="en-GB" dirty="0">
              <a:latin typeface="+mj-lt"/>
            </a:endParaRPr>
          </a:p>
        </p:txBody>
      </p:sp>
      <p:sp>
        <p:nvSpPr>
          <p:cNvPr id="6" name="TextBox 5">
            <a:extLst>
              <a:ext uri="{FF2B5EF4-FFF2-40B4-BE49-F238E27FC236}">
                <a16:creationId xmlns:a16="http://schemas.microsoft.com/office/drawing/2014/main" id="{7C176435-B456-4C0E-BAC2-F362FD6748BF}"/>
              </a:ext>
            </a:extLst>
          </p:cNvPr>
          <p:cNvSpPr txBox="1"/>
          <p:nvPr/>
        </p:nvSpPr>
        <p:spPr>
          <a:xfrm>
            <a:off x="238506" y="3879760"/>
            <a:ext cx="4419600" cy="2194447"/>
          </a:xfrm>
          <a:prstGeom prst="rect">
            <a:avLst/>
          </a:prstGeom>
          <a:solidFill>
            <a:schemeClr val="accent2">
              <a:lumMod val="20000"/>
              <a:lumOff val="80000"/>
            </a:schemeClr>
          </a:solidFill>
        </p:spPr>
        <p:txBody>
          <a:bodyPr wrap="square" rtlCol="0">
            <a:spAutoFit/>
          </a:bodyPr>
          <a:lstStyle/>
          <a:p>
            <a:pPr eaLnBrk="1" hangingPunct="1">
              <a:lnSpc>
                <a:spcPct val="95000"/>
              </a:lnSpc>
              <a:spcAft>
                <a:spcPts val="600"/>
              </a:spcAft>
              <a:buFont typeface="Wingdings" pitchFamily="2" charset="2"/>
              <a:buNone/>
            </a:pPr>
            <a:r>
              <a:rPr lang="en-GB" sz="3200" b="1" dirty="0">
                <a:solidFill>
                  <a:srgbClr val="C00000"/>
                </a:solidFill>
              </a:rPr>
              <a:t>S</a:t>
            </a:r>
            <a:r>
              <a:rPr lang="en-GB" sz="2000" b="1" dirty="0"/>
              <a:t>ubject</a:t>
            </a:r>
          </a:p>
          <a:p>
            <a:pPr eaLnBrk="1" hangingPunct="1">
              <a:lnSpc>
                <a:spcPct val="95000"/>
              </a:lnSpc>
              <a:spcAft>
                <a:spcPts val="600"/>
              </a:spcAft>
              <a:buFont typeface="Wingdings" pitchFamily="2" charset="2"/>
              <a:buNone/>
            </a:pPr>
            <a:r>
              <a:rPr lang="en-GB" sz="3200" b="1" dirty="0">
                <a:solidFill>
                  <a:srgbClr val="C00000"/>
                </a:solidFill>
              </a:rPr>
              <a:t>A</a:t>
            </a:r>
            <a:r>
              <a:rPr lang="en-GB" sz="2000" b="1" dirty="0"/>
              <a:t>spect	- </a:t>
            </a:r>
            <a:r>
              <a:rPr lang="en-GB" sz="2000" dirty="0"/>
              <a:t>what will you focus on? </a:t>
            </a:r>
          </a:p>
          <a:p>
            <a:pPr eaLnBrk="1" hangingPunct="1">
              <a:lnSpc>
                <a:spcPct val="95000"/>
              </a:lnSpc>
              <a:spcAft>
                <a:spcPts val="600"/>
              </a:spcAft>
              <a:buFont typeface="Wingdings" pitchFamily="2" charset="2"/>
              <a:buNone/>
            </a:pPr>
            <a:r>
              <a:rPr lang="en-GB" sz="3200" b="1" dirty="0">
                <a:solidFill>
                  <a:srgbClr val="C00000"/>
                </a:solidFill>
              </a:rPr>
              <a:t>R</a:t>
            </a:r>
            <a:r>
              <a:rPr lang="en-GB" sz="2000" b="1" dirty="0"/>
              <a:t>estrictions</a:t>
            </a:r>
            <a:r>
              <a:rPr lang="en-GB" sz="2000" dirty="0"/>
              <a:t> – any restrictions?</a:t>
            </a:r>
          </a:p>
          <a:p>
            <a:pPr eaLnBrk="1" hangingPunct="1">
              <a:lnSpc>
                <a:spcPct val="95000"/>
              </a:lnSpc>
              <a:spcAft>
                <a:spcPts val="600"/>
              </a:spcAft>
              <a:buFont typeface="Wingdings" pitchFamily="2" charset="2"/>
              <a:buNone/>
            </a:pPr>
            <a:r>
              <a:rPr lang="en-GB" sz="3200" b="1" dirty="0">
                <a:solidFill>
                  <a:srgbClr val="C00000"/>
                </a:solidFill>
              </a:rPr>
              <a:t>I</a:t>
            </a:r>
            <a:r>
              <a:rPr lang="en-GB" sz="2000" b="1" dirty="0"/>
              <a:t>nstructions</a:t>
            </a:r>
            <a:r>
              <a:rPr lang="en-GB" sz="2000" dirty="0"/>
              <a:t> – tell you what to do</a:t>
            </a:r>
            <a:endParaRPr lang="en-GB" dirty="0"/>
          </a:p>
        </p:txBody>
      </p:sp>
    </p:spTree>
    <p:extLst>
      <p:ext uri="{BB962C8B-B14F-4D97-AF65-F5344CB8AC3E}">
        <p14:creationId xmlns:p14="http://schemas.microsoft.com/office/powerpoint/2010/main" val="3059657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83771" y="480378"/>
            <a:ext cx="8229600" cy="1143000"/>
          </a:xfrm>
        </p:spPr>
        <p:txBody>
          <a:bodyPr/>
          <a:lstStyle/>
          <a:p>
            <a:pPr eaLnBrk="1" hangingPunct="1"/>
            <a:r>
              <a:rPr lang="en-GB" dirty="0"/>
              <a:t> Now you understand the question…</a:t>
            </a:r>
            <a:r>
              <a:rPr lang="en-GB" dirty="0">
                <a:solidFill>
                  <a:srgbClr val="C00000"/>
                </a:solidFill>
              </a:rPr>
              <a:t>what’s next?</a:t>
            </a:r>
            <a:endParaRPr lang="en-US" dirty="0">
              <a:solidFill>
                <a:srgbClr val="C00000"/>
              </a:solidFill>
            </a:endParaRPr>
          </a:p>
        </p:txBody>
      </p:sp>
      <p:sp>
        <p:nvSpPr>
          <p:cNvPr id="189443" name="Rectangle 3"/>
          <p:cNvSpPr>
            <a:spLocks noGrp="1" noChangeArrowheads="1"/>
          </p:cNvSpPr>
          <p:nvPr>
            <p:ph type="body" idx="1"/>
          </p:nvPr>
        </p:nvSpPr>
        <p:spPr>
          <a:xfrm>
            <a:off x="457200" y="2272937"/>
            <a:ext cx="8001000" cy="3711308"/>
          </a:xfrm>
        </p:spPr>
        <p:txBody>
          <a:bodyPr/>
          <a:lstStyle/>
          <a:p>
            <a:pPr marL="457200" indent="-457200" eaLnBrk="1" hangingPunct="1">
              <a:lnSpc>
                <a:spcPct val="90000"/>
              </a:lnSpc>
              <a:spcAft>
                <a:spcPct val="15000"/>
              </a:spcAft>
              <a:buFont typeface="+mj-lt"/>
              <a:buAutoNum type="arabicPeriod"/>
            </a:pPr>
            <a:r>
              <a:rPr lang="en-GB" sz="2400" dirty="0"/>
              <a:t>Read around the topic.  Keep asking yourself:</a:t>
            </a:r>
          </a:p>
          <a:p>
            <a:pPr lvl="1" eaLnBrk="1" hangingPunct="1">
              <a:lnSpc>
                <a:spcPct val="90000"/>
              </a:lnSpc>
            </a:pPr>
            <a:r>
              <a:rPr lang="en-GB" sz="2000" dirty="0"/>
              <a:t>Do I need this information?</a:t>
            </a:r>
          </a:p>
          <a:p>
            <a:pPr lvl="1" eaLnBrk="1" hangingPunct="1">
              <a:lnSpc>
                <a:spcPct val="90000"/>
              </a:lnSpc>
            </a:pPr>
            <a:r>
              <a:rPr lang="en-GB" sz="2000" dirty="0"/>
              <a:t>How will I use it?</a:t>
            </a:r>
          </a:p>
          <a:p>
            <a:pPr lvl="1" eaLnBrk="1" hangingPunct="1">
              <a:lnSpc>
                <a:spcPct val="90000"/>
              </a:lnSpc>
              <a:spcAft>
                <a:spcPct val="35000"/>
              </a:spcAft>
            </a:pPr>
            <a:r>
              <a:rPr lang="en-GB" sz="2000" dirty="0"/>
              <a:t>Why is it important to my argument?</a:t>
            </a:r>
          </a:p>
          <a:p>
            <a:pPr marL="457200" indent="-457200" eaLnBrk="1" hangingPunct="1">
              <a:lnSpc>
                <a:spcPct val="90000"/>
              </a:lnSpc>
              <a:spcAft>
                <a:spcPct val="35000"/>
              </a:spcAft>
              <a:buFont typeface="+mj-lt"/>
              <a:buAutoNum type="arabicPeriod"/>
            </a:pPr>
            <a:r>
              <a:rPr lang="en-GB" sz="2400" dirty="0"/>
              <a:t>Generate ideas</a:t>
            </a:r>
          </a:p>
          <a:p>
            <a:pPr marL="457200" indent="-457200" eaLnBrk="1" hangingPunct="1">
              <a:lnSpc>
                <a:spcPct val="90000"/>
              </a:lnSpc>
              <a:spcAft>
                <a:spcPct val="35000"/>
              </a:spcAft>
              <a:buFont typeface="+mj-lt"/>
              <a:buAutoNum type="arabicPeriod"/>
            </a:pPr>
            <a:r>
              <a:rPr lang="en-GB" sz="2400" dirty="0"/>
              <a:t>Select relevant materials (the most important elements)</a:t>
            </a:r>
          </a:p>
          <a:p>
            <a:pPr marL="457200" indent="-457200" eaLnBrk="1" hangingPunct="1">
              <a:lnSpc>
                <a:spcPct val="90000"/>
              </a:lnSpc>
              <a:spcAft>
                <a:spcPct val="35000"/>
              </a:spcAft>
              <a:buFont typeface="+mj-lt"/>
              <a:buAutoNum type="arabicPeriod"/>
            </a:pPr>
            <a:r>
              <a:rPr lang="en-GB" sz="2400" dirty="0"/>
              <a:t>Organise the information</a:t>
            </a:r>
          </a:p>
          <a:p>
            <a:pPr marL="457200" indent="-457200" eaLnBrk="1" hangingPunct="1">
              <a:lnSpc>
                <a:spcPct val="90000"/>
              </a:lnSpc>
              <a:spcAft>
                <a:spcPct val="35000"/>
              </a:spcAft>
              <a:buFont typeface="+mj-lt"/>
              <a:buAutoNum type="arabicPeriod"/>
            </a:pPr>
            <a:r>
              <a:rPr lang="en-GB" sz="2400" dirty="0"/>
              <a:t>Support points with evidence</a:t>
            </a:r>
          </a:p>
        </p:txBody>
      </p:sp>
    </p:spTree>
    <p:extLst>
      <p:ext uri="{BB962C8B-B14F-4D97-AF65-F5344CB8AC3E}">
        <p14:creationId xmlns:p14="http://schemas.microsoft.com/office/powerpoint/2010/main" val="47051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94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94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94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944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944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944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944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94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artremote.com/wp-content/uploads/2011/03/mind_ma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29" y="3248617"/>
            <a:ext cx="4762500" cy="2781300"/>
          </a:xfrm>
          <a:prstGeom prst="rect">
            <a:avLst/>
          </a:prstGeom>
          <a:noFill/>
          <a:extLst>
            <a:ext uri="{909E8E84-426E-40DD-AFC4-6F175D3DCCD1}">
              <a14:hiddenFill xmlns:a14="http://schemas.microsoft.com/office/drawing/2010/main">
                <a:solidFill>
                  <a:srgbClr val="FFFFFF"/>
                </a:solidFill>
              </a14:hiddenFill>
            </a:ext>
          </a:extLst>
        </p:spPr>
      </p:pic>
      <p:sp>
        <p:nvSpPr>
          <p:cNvPr id="7170" name="Rectangle 2"/>
          <p:cNvSpPr>
            <a:spLocks noGrp="1" noChangeArrowheads="1"/>
          </p:cNvSpPr>
          <p:nvPr>
            <p:ph type="title"/>
          </p:nvPr>
        </p:nvSpPr>
        <p:spPr>
          <a:xfrm>
            <a:off x="2037842" y="515199"/>
            <a:ext cx="5852160" cy="1143000"/>
          </a:xfrm>
        </p:spPr>
        <p:txBody>
          <a:bodyPr/>
          <a:lstStyle/>
          <a:p>
            <a:pPr algn="l" eaLnBrk="1" hangingPunct="1"/>
            <a:r>
              <a:rPr lang="en-GB" dirty="0"/>
              <a:t>ACTIVITY 1            </a:t>
            </a:r>
            <a:r>
              <a:rPr lang="en-GB" dirty="0">
                <a:solidFill>
                  <a:srgbClr val="C00000"/>
                </a:solidFill>
              </a:rPr>
              <a:t>3 mins</a:t>
            </a:r>
            <a:endParaRPr lang="en-US" dirty="0">
              <a:solidFill>
                <a:srgbClr val="C00000"/>
              </a:solidFill>
            </a:endParaRPr>
          </a:p>
        </p:txBody>
      </p:sp>
      <p:sp>
        <p:nvSpPr>
          <p:cNvPr id="7171" name="Rectangle 3"/>
          <p:cNvSpPr>
            <a:spLocks noGrp="1" noChangeArrowheads="1"/>
          </p:cNvSpPr>
          <p:nvPr>
            <p:ph type="body" idx="1"/>
          </p:nvPr>
        </p:nvSpPr>
        <p:spPr>
          <a:xfrm>
            <a:off x="65992" y="1985853"/>
            <a:ext cx="8538258" cy="3522662"/>
          </a:xfrm>
        </p:spPr>
        <p:txBody>
          <a:bodyPr/>
          <a:lstStyle/>
          <a:p>
            <a:pPr algn="ctr" eaLnBrk="1" hangingPunct="1">
              <a:lnSpc>
                <a:spcPct val="125000"/>
              </a:lnSpc>
              <a:buFont typeface="Wingdings" pitchFamily="2" charset="2"/>
              <a:buNone/>
            </a:pPr>
            <a:r>
              <a:rPr lang="en-GB" sz="2800" dirty="0"/>
              <a:t>Explore whether technology helps or hinders students’ learning and performance?</a:t>
            </a:r>
            <a:endParaRPr lang="en-US" sz="2800" dirty="0"/>
          </a:p>
        </p:txBody>
      </p:sp>
      <p:sp>
        <p:nvSpPr>
          <p:cNvPr id="7" name="TextBox 6">
            <a:extLst>
              <a:ext uri="{FF2B5EF4-FFF2-40B4-BE49-F238E27FC236}">
                <a16:creationId xmlns:a16="http://schemas.microsoft.com/office/drawing/2014/main" id="{3D075470-4535-4BA6-9EAB-F4DA43EB62AC}"/>
              </a:ext>
            </a:extLst>
          </p:cNvPr>
          <p:cNvSpPr txBox="1"/>
          <p:nvPr/>
        </p:nvSpPr>
        <p:spPr>
          <a:xfrm>
            <a:off x="302871" y="3501893"/>
            <a:ext cx="3775758" cy="1969770"/>
          </a:xfrm>
          <a:prstGeom prst="rect">
            <a:avLst/>
          </a:prstGeom>
          <a:solidFill>
            <a:schemeClr val="accent2">
              <a:lumMod val="20000"/>
              <a:lumOff val="80000"/>
            </a:schemeClr>
          </a:solidFill>
        </p:spPr>
        <p:txBody>
          <a:bodyPr wrap="square" rtlCol="0">
            <a:spAutoFit/>
          </a:bodyPr>
          <a:lstStyle/>
          <a:p>
            <a:pPr fontAlgn="t"/>
            <a:r>
              <a:rPr lang="en-GB" sz="2400" b="1" dirty="0">
                <a:solidFill>
                  <a:srgbClr val="C00000"/>
                </a:solidFill>
                <a:latin typeface="+mj-lt"/>
              </a:rPr>
              <a:t>Explore</a:t>
            </a:r>
          </a:p>
          <a:p>
            <a:r>
              <a:rPr lang="en-GB" sz="2000" dirty="0"/>
              <a:t>Consider an idea or topic broadly, searching out related and/or particularly relevant, interesting or debatable points.</a:t>
            </a:r>
          </a:p>
          <a:p>
            <a:endParaRPr lang="en-GB" dirty="0">
              <a:latin typeface="+mj-lt"/>
            </a:endParaRPr>
          </a:p>
        </p:txBody>
      </p:sp>
      <p:pic>
        <p:nvPicPr>
          <p:cNvPr id="1026" name="Picture 2" descr="Image result for alarm clock clip art free">
            <a:extLst>
              <a:ext uri="{FF2B5EF4-FFF2-40B4-BE49-F238E27FC236}">
                <a16:creationId xmlns:a16="http://schemas.microsoft.com/office/drawing/2014/main" id="{2DBA7AF9-9771-458B-8BE3-B22322CBB5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6350" y="0"/>
            <a:ext cx="972141" cy="1349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4860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846138"/>
            <a:ext cx="8229600" cy="1143000"/>
          </a:xfrm>
        </p:spPr>
        <p:txBody>
          <a:bodyPr/>
          <a:lstStyle/>
          <a:p>
            <a:pPr eaLnBrk="1" hangingPunct="1"/>
            <a:r>
              <a:rPr lang="en-GB" dirty="0"/>
              <a:t>Structuring the essay</a:t>
            </a:r>
            <a:endParaRPr lang="en-US" dirty="0"/>
          </a:p>
        </p:txBody>
      </p:sp>
      <p:sp>
        <p:nvSpPr>
          <p:cNvPr id="9219" name="Rectangle 3"/>
          <p:cNvSpPr>
            <a:spLocks noGrp="1" noChangeArrowheads="1"/>
          </p:cNvSpPr>
          <p:nvPr>
            <p:ph type="body" idx="1"/>
          </p:nvPr>
        </p:nvSpPr>
        <p:spPr>
          <a:xfrm>
            <a:off x="457201" y="2349500"/>
            <a:ext cx="8001000" cy="3594100"/>
          </a:xfrm>
        </p:spPr>
        <p:txBody>
          <a:bodyPr/>
          <a:lstStyle/>
          <a:p>
            <a:pPr marL="0" indent="0" algn="ctr" eaLnBrk="1" hangingPunct="1">
              <a:spcAft>
                <a:spcPct val="60000"/>
              </a:spcAft>
              <a:buNone/>
            </a:pPr>
            <a:r>
              <a:rPr lang="en-GB" sz="3600" dirty="0"/>
              <a:t>Introduction</a:t>
            </a:r>
          </a:p>
          <a:p>
            <a:pPr marL="0" indent="0" algn="ctr" eaLnBrk="1" hangingPunct="1">
              <a:spcAft>
                <a:spcPct val="60000"/>
              </a:spcAft>
              <a:buNone/>
            </a:pPr>
            <a:r>
              <a:rPr lang="en-GB" sz="3600" dirty="0"/>
              <a:t>Main body</a:t>
            </a:r>
          </a:p>
          <a:p>
            <a:pPr marL="0" indent="0" algn="ctr" eaLnBrk="1" hangingPunct="1">
              <a:spcAft>
                <a:spcPct val="60000"/>
              </a:spcAft>
              <a:buNone/>
            </a:pPr>
            <a:r>
              <a:rPr lang="en-GB" sz="3600" dirty="0"/>
              <a:t>Conclusion</a:t>
            </a:r>
            <a:endParaRPr lang="en-US" sz="36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7485" y="3745317"/>
            <a:ext cx="1729315" cy="2198283"/>
          </a:xfrm>
          <a:prstGeom prst="rect">
            <a:avLst/>
          </a:prstGeom>
        </p:spPr>
      </p:pic>
    </p:spTree>
    <p:extLst>
      <p:ext uri="{BB962C8B-B14F-4D97-AF65-F5344CB8AC3E}">
        <p14:creationId xmlns:p14="http://schemas.microsoft.com/office/powerpoint/2010/main" val="1724823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846138"/>
            <a:ext cx="8229600" cy="1143000"/>
          </a:xfrm>
        </p:spPr>
        <p:txBody>
          <a:bodyPr/>
          <a:lstStyle/>
          <a:p>
            <a:pPr eaLnBrk="1" hangingPunct="1"/>
            <a:r>
              <a:rPr lang="en-GB" dirty="0"/>
              <a:t>Essay Structure</a:t>
            </a:r>
            <a:endParaRPr lang="en-US" dirty="0"/>
          </a:p>
        </p:txBody>
      </p:sp>
      <p:sp>
        <p:nvSpPr>
          <p:cNvPr id="104451" name="Rectangle 3"/>
          <p:cNvSpPr>
            <a:spLocks noGrp="1" noChangeArrowheads="1"/>
          </p:cNvSpPr>
          <p:nvPr>
            <p:ph type="body" idx="1"/>
          </p:nvPr>
        </p:nvSpPr>
        <p:spPr>
          <a:xfrm>
            <a:off x="468313" y="2304288"/>
            <a:ext cx="8280400" cy="3933000"/>
          </a:xfrm>
        </p:spPr>
        <p:txBody>
          <a:bodyPr/>
          <a:lstStyle/>
          <a:p>
            <a:pPr eaLnBrk="1" hangingPunct="1">
              <a:lnSpc>
                <a:spcPct val="90000"/>
              </a:lnSpc>
            </a:pPr>
            <a:r>
              <a:rPr lang="en-GB" sz="3600" dirty="0"/>
              <a:t>Essays will have an:</a:t>
            </a:r>
          </a:p>
          <a:p>
            <a:pPr lvl="1" eaLnBrk="1" hangingPunct="1">
              <a:lnSpc>
                <a:spcPct val="90000"/>
              </a:lnSpc>
            </a:pPr>
            <a:r>
              <a:rPr lang="en-GB" dirty="0"/>
              <a:t>Introduction</a:t>
            </a:r>
          </a:p>
          <a:p>
            <a:pPr lvl="1" eaLnBrk="1" hangingPunct="1">
              <a:lnSpc>
                <a:spcPct val="90000"/>
              </a:lnSpc>
            </a:pPr>
            <a:r>
              <a:rPr lang="en-GB" dirty="0"/>
              <a:t>Middle section that develops a theme</a:t>
            </a:r>
          </a:p>
          <a:p>
            <a:pPr lvl="1" eaLnBrk="1" hangingPunct="1">
              <a:lnSpc>
                <a:spcPct val="90000"/>
              </a:lnSpc>
            </a:pPr>
            <a:r>
              <a:rPr lang="en-GB" dirty="0"/>
              <a:t>Conclusion</a:t>
            </a:r>
          </a:p>
          <a:p>
            <a:pPr eaLnBrk="1" hangingPunct="1">
              <a:lnSpc>
                <a:spcPct val="90000"/>
              </a:lnSpc>
              <a:buFont typeface="Wingdings" pitchFamily="2" charset="2"/>
              <a:buNone/>
            </a:pPr>
            <a:endParaRPr lang="en-GB" sz="2000" dirty="0"/>
          </a:p>
          <a:p>
            <a:pPr>
              <a:lnSpc>
                <a:spcPct val="90000"/>
              </a:lnSpc>
            </a:pPr>
            <a:r>
              <a:rPr lang="en-GB" sz="3600" dirty="0"/>
              <a:t>Usually written in continuous, flowing paragraphs – no headings</a:t>
            </a:r>
          </a:p>
        </p:txBody>
      </p:sp>
    </p:spTree>
    <p:extLst>
      <p:ext uri="{BB962C8B-B14F-4D97-AF65-F5344CB8AC3E}">
        <p14:creationId xmlns:p14="http://schemas.microsoft.com/office/powerpoint/2010/main" val="422615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44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445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445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44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77516" y="606884"/>
            <a:ext cx="8229600" cy="1143000"/>
          </a:xfrm>
        </p:spPr>
        <p:txBody>
          <a:bodyPr/>
          <a:lstStyle/>
          <a:p>
            <a:pPr eaLnBrk="1" hangingPunct="1"/>
            <a:r>
              <a:rPr lang="en-GB" dirty="0"/>
              <a:t>Introductions</a:t>
            </a:r>
            <a:endParaRPr lang="en-US" dirty="0"/>
          </a:p>
        </p:txBody>
      </p:sp>
      <p:sp>
        <p:nvSpPr>
          <p:cNvPr id="3" name="Text Placeholder 2">
            <a:extLst>
              <a:ext uri="{FF2B5EF4-FFF2-40B4-BE49-F238E27FC236}">
                <a16:creationId xmlns:a16="http://schemas.microsoft.com/office/drawing/2014/main" id="{5567532A-4D1E-46CC-B0D9-215656EFFEE2}"/>
              </a:ext>
            </a:extLst>
          </p:cNvPr>
          <p:cNvSpPr>
            <a:spLocks noGrp="1"/>
          </p:cNvSpPr>
          <p:nvPr>
            <p:ph type="body" idx="1"/>
          </p:nvPr>
        </p:nvSpPr>
        <p:spPr>
          <a:xfrm>
            <a:off x="348916" y="2001503"/>
            <a:ext cx="4040188" cy="639762"/>
          </a:xfrm>
        </p:spPr>
        <p:txBody>
          <a:bodyPr/>
          <a:lstStyle/>
          <a:p>
            <a:r>
              <a:rPr lang="en-GB" dirty="0"/>
              <a:t>Purpose</a:t>
            </a:r>
          </a:p>
        </p:txBody>
      </p:sp>
      <p:sp>
        <p:nvSpPr>
          <p:cNvPr id="109571" name="Rectangle 3"/>
          <p:cNvSpPr>
            <a:spLocks noGrp="1" noChangeArrowheads="1"/>
          </p:cNvSpPr>
          <p:nvPr>
            <p:ph sz="half" idx="2"/>
          </p:nvPr>
        </p:nvSpPr>
        <p:spPr>
          <a:xfrm>
            <a:off x="348916" y="2641265"/>
            <a:ext cx="4040188" cy="3951288"/>
          </a:xfrm>
        </p:spPr>
        <p:txBody>
          <a:bodyPr/>
          <a:lstStyle/>
          <a:p>
            <a:pPr marL="514350" indent="-514350" eaLnBrk="1" hangingPunct="1">
              <a:spcBef>
                <a:spcPct val="60000"/>
              </a:spcBef>
              <a:buFont typeface="+mj-lt"/>
              <a:buAutoNum type="arabicPeriod"/>
            </a:pPr>
            <a:r>
              <a:rPr lang="en-GB" dirty="0"/>
              <a:t>To set the scene</a:t>
            </a:r>
          </a:p>
          <a:p>
            <a:pPr marL="514350" indent="-514350" eaLnBrk="1" hangingPunct="1">
              <a:spcBef>
                <a:spcPct val="60000"/>
              </a:spcBef>
              <a:buFont typeface="+mj-lt"/>
              <a:buAutoNum type="arabicPeriod"/>
            </a:pPr>
            <a:r>
              <a:rPr lang="en-GB" dirty="0"/>
              <a:t>Tell the readers what is important and why</a:t>
            </a:r>
          </a:p>
          <a:p>
            <a:pPr marL="514350" indent="-514350" eaLnBrk="1" hangingPunct="1">
              <a:spcBef>
                <a:spcPct val="60000"/>
              </a:spcBef>
              <a:buFont typeface="+mj-lt"/>
              <a:buAutoNum type="arabicPeriod"/>
            </a:pPr>
            <a:r>
              <a:rPr lang="en-GB" dirty="0"/>
              <a:t>Tell the reader what the essay is going to do</a:t>
            </a:r>
          </a:p>
        </p:txBody>
      </p:sp>
      <p:sp>
        <p:nvSpPr>
          <p:cNvPr id="4" name="Text Placeholder 3">
            <a:extLst>
              <a:ext uri="{FF2B5EF4-FFF2-40B4-BE49-F238E27FC236}">
                <a16:creationId xmlns:a16="http://schemas.microsoft.com/office/drawing/2014/main" id="{A1CDC618-C50A-4AE0-B2B9-2A0F97CA409B}"/>
              </a:ext>
            </a:extLst>
          </p:cNvPr>
          <p:cNvSpPr>
            <a:spLocks noGrp="1"/>
          </p:cNvSpPr>
          <p:nvPr>
            <p:ph type="body" sz="quarter" idx="3"/>
          </p:nvPr>
        </p:nvSpPr>
        <p:spPr>
          <a:xfrm>
            <a:off x="4536741" y="2001503"/>
            <a:ext cx="4041775" cy="639762"/>
          </a:xfrm>
        </p:spPr>
        <p:txBody>
          <a:bodyPr/>
          <a:lstStyle/>
          <a:p>
            <a:r>
              <a:rPr lang="en-GB" dirty="0"/>
              <a:t>Standard introductions</a:t>
            </a:r>
          </a:p>
        </p:txBody>
      </p:sp>
      <p:sp>
        <p:nvSpPr>
          <p:cNvPr id="5" name="Content Placeholder 4">
            <a:extLst>
              <a:ext uri="{FF2B5EF4-FFF2-40B4-BE49-F238E27FC236}">
                <a16:creationId xmlns:a16="http://schemas.microsoft.com/office/drawing/2014/main" id="{55090332-F057-4141-9C63-3AD488FDC71C}"/>
              </a:ext>
            </a:extLst>
          </p:cNvPr>
          <p:cNvSpPr>
            <a:spLocks noGrp="1"/>
          </p:cNvSpPr>
          <p:nvPr>
            <p:ph sz="quarter" idx="4"/>
          </p:nvPr>
        </p:nvSpPr>
        <p:spPr>
          <a:xfrm>
            <a:off x="4536741" y="2641265"/>
            <a:ext cx="4041775" cy="3194051"/>
          </a:xfrm>
        </p:spPr>
        <p:txBody>
          <a:bodyPr/>
          <a:lstStyle/>
          <a:p>
            <a:pPr>
              <a:spcBef>
                <a:spcPct val="60000"/>
              </a:spcBef>
            </a:pPr>
            <a:r>
              <a:rPr lang="en-GB" dirty="0"/>
              <a:t>Define or clarify key terms</a:t>
            </a:r>
          </a:p>
          <a:p>
            <a:pPr>
              <a:spcBef>
                <a:spcPct val="60000"/>
              </a:spcBef>
            </a:pPr>
            <a:r>
              <a:rPr lang="en-GB" dirty="0"/>
              <a:t>Set the parameters of the essay</a:t>
            </a:r>
          </a:p>
          <a:p>
            <a:pPr>
              <a:spcBef>
                <a:spcPct val="60000"/>
              </a:spcBef>
            </a:pPr>
            <a:r>
              <a:rPr lang="en-GB" dirty="0"/>
              <a:t>Background or context to the topic</a:t>
            </a:r>
          </a:p>
          <a:p>
            <a:pPr>
              <a:spcBef>
                <a:spcPct val="60000"/>
              </a:spcBef>
            </a:pPr>
            <a:r>
              <a:rPr lang="en-GB" dirty="0"/>
              <a:t>Outlines the focal points</a:t>
            </a:r>
            <a:endParaRPr lang="en-US" dirty="0"/>
          </a:p>
          <a:p>
            <a:endParaRPr lang="en-GB" dirty="0"/>
          </a:p>
        </p:txBody>
      </p:sp>
    </p:spTree>
    <p:extLst>
      <p:ext uri="{BB962C8B-B14F-4D97-AF65-F5344CB8AC3E}">
        <p14:creationId xmlns:p14="http://schemas.microsoft.com/office/powerpoint/2010/main" val="426738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C484F-4E72-4489-A92A-0B1CD7C642B3}"/>
              </a:ext>
            </a:extLst>
          </p:cNvPr>
          <p:cNvSpPr>
            <a:spLocks noGrp="1"/>
          </p:cNvSpPr>
          <p:nvPr>
            <p:ph type="title"/>
          </p:nvPr>
        </p:nvSpPr>
        <p:spPr>
          <a:xfrm>
            <a:off x="1670304" y="533234"/>
            <a:ext cx="7016496" cy="1143000"/>
          </a:xfrm>
        </p:spPr>
        <p:txBody>
          <a:bodyPr/>
          <a:lstStyle/>
          <a:p>
            <a:r>
              <a:rPr lang="en-GB" dirty="0"/>
              <a:t>Cats are better than dogs.  Discuss</a:t>
            </a:r>
          </a:p>
        </p:txBody>
      </p:sp>
      <p:sp>
        <p:nvSpPr>
          <p:cNvPr id="3" name="Content Placeholder 2">
            <a:extLst>
              <a:ext uri="{FF2B5EF4-FFF2-40B4-BE49-F238E27FC236}">
                <a16:creationId xmlns:a16="http://schemas.microsoft.com/office/drawing/2014/main" id="{6D0A8817-3AA5-4337-B3DB-A402C4482AC2}"/>
              </a:ext>
            </a:extLst>
          </p:cNvPr>
          <p:cNvSpPr>
            <a:spLocks noGrp="1"/>
          </p:cNvSpPr>
          <p:nvPr>
            <p:ph idx="1"/>
          </p:nvPr>
        </p:nvSpPr>
        <p:spPr>
          <a:xfrm>
            <a:off x="195072" y="2255520"/>
            <a:ext cx="8491728" cy="3870643"/>
          </a:xfrm>
        </p:spPr>
        <p:txBody>
          <a:bodyPr/>
          <a:lstStyle/>
          <a:p>
            <a:pPr marL="0" indent="0">
              <a:buNone/>
            </a:pPr>
            <a:r>
              <a:rPr lang="en-GB" sz="2400" b="0" i="0" dirty="0">
                <a:solidFill>
                  <a:srgbClr val="505457"/>
                </a:solidFill>
                <a:effectLst/>
                <a:latin typeface="+mj-lt"/>
              </a:rPr>
              <a:t>People have shared their lives with cats and dogs for thousands of years.  Which is better can depend partly on each animal’s characteristics and partly on the owner’s preferences.  In ancient Egypt, cats were treated as sacred and pampered companions.  Dogs have for centuries been used for hunting, to guard property and herd cattle.  Nowadays, both dogs and cats are mainly kept purely as pets.  This essay will give a brief historical perspective and then focus </a:t>
            </a:r>
            <a:r>
              <a:rPr lang="en-GB" sz="2400" dirty="0">
                <a:solidFill>
                  <a:srgbClr val="505457"/>
                </a:solidFill>
                <a:latin typeface="+mj-lt"/>
              </a:rPr>
              <a:t>why people have pets; the </a:t>
            </a:r>
            <a:r>
              <a:rPr lang="en-GB" sz="2400" b="0" i="0" dirty="0">
                <a:solidFill>
                  <a:srgbClr val="505457"/>
                </a:solidFill>
                <a:effectLst/>
                <a:latin typeface="+mj-lt"/>
              </a:rPr>
              <a:t>difference between cats and dogs and their different care needs, traits and abilities; and the benefits of having a cat or dog as a pet.</a:t>
            </a:r>
            <a:endParaRPr lang="en-GB" dirty="0"/>
          </a:p>
        </p:txBody>
      </p:sp>
      <p:sp>
        <p:nvSpPr>
          <p:cNvPr id="4" name="Slide Number Placeholder 3">
            <a:extLst>
              <a:ext uri="{FF2B5EF4-FFF2-40B4-BE49-F238E27FC236}">
                <a16:creationId xmlns:a16="http://schemas.microsoft.com/office/drawing/2014/main" id="{B8FA2F49-B7B3-41AE-B9AB-C193DC296C71}"/>
              </a:ext>
            </a:extLst>
          </p:cNvPr>
          <p:cNvSpPr>
            <a:spLocks noGrp="1"/>
          </p:cNvSpPr>
          <p:nvPr>
            <p:ph type="sldNum" sz="quarter" idx="12"/>
          </p:nvPr>
        </p:nvSpPr>
        <p:spPr/>
        <p:txBody>
          <a:bodyPr/>
          <a:lstStyle/>
          <a:p>
            <a:fld id="{B41A6EBD-EB9A-BB4E-90CB-DE95023EFE98}" type="slidenum">
              <a:rPr lang="en-US" smtClean="0"/>
              <a:pPr/>
              <a:t>17</a:t>
            </a:fld>
            <a:endParaRPr lang="en-US" dirty="0"/>
          </a:p>
        </p:txBody>
      </p:sp>
      <p:sp>
        <p:nvSpPr>
          <p:cNvPr id="8" name="Rectangle: Rounded Corners 7">
            <a:extLst>
              <a:ext uri="{FF2B5EF4-FFF2-40B4-BE49-F238E27FC236}">
                <a16:creationId xmlns:a16="http://schemas.microsoft.com/office/drawing/2014/main" id="{2EA987F3-0FFF-4794-BAE9-3A72B70D266D}"/>
              </a:ext>
            </a:extLst>
          </p:cNvPr>
          <p:cNvSpPr/>
          <p:nvPr/>
        </p:nvSpPr>
        <p:spPr>
          <a:xfrm>
            <a:off x="195072" y="2255520"/>
            <a:ext cx="8491728" cy="117348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Left Arrow 2">
            <a:extLst>
              <a:ext uri="{FF2B5EF4-FFF2-40B4-BE49-F238E27FC236}">
                <a16:creationId xmlns:a16="http://schemas.microsoft.com/office/drawing/2014/main" id="{1F29B7AB-9594-484B-878D-6D65A5E58996}"/>
              </a:ext>
            </a:extLst>
          </p:cNvPr>
          <p:cNvSpPr/>
          <p:nvPr/>
        </p:nvSpPr>
        <p:spPr>
          <a:xfrm rot="16200000">
            <a:off x="1760667" y="546104"/>
            <a:ext cx="1933866" cy="1908126"/>
          </a:xfrm>
          <a:prstGeom prst="leftArrow">
            <a:avLst>
              <a:gd name="adj1" fmla="val 50000"/>
              <a:gd name="adj2" fmla="val 50000"/>
            </a:avLst>
          </a:prstGeom>
          <a:solidFill>
            <a:schemeClr val="accent2">
              <a:lumMod val="40000"/>
              <a:lumOff val="60000"/>
            </a:schemeClr>
          </a:solidFill>
          <a:ln w="19050"/>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Set the scene</a:t>
            </a:r>
          </a:p>
        </p:txBody>
      </p:sp>
      <p:sp>
        <p:nvSpPr>
          <p:cNvPr id="10" name="Rectangle: Rounded Corners 9">
            <a:extLst>
              <a:ext uri="{FF2B5EF4-FFF2-40B4-BE49-F238E27FC236}">
                <a16:creationId xmlns:a16="http://schemas.microsoft.com/office/drawing/2014/main" id="{674CB795-E4AB-4AA6-A0FD-9691BF6B6668}"/>
              </a:ext>
            </a:extLst>
          </p:cNvPr>
          <p:cNvSpPr/>
          <p:nvPr/>
        </p:nvSpPr>
        <p:spPr>
          <a:xfrm>
            <a:off x="195072" y="3429000"/>
            <a:ext cx="8491728" cy="1491596"/>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Rectangle: Rounded Corners 10">
            <a:extLst>
              <a:ext uri="{FF2B5EF4-FFF2-40B4-BE49-F238E27FC236}">
                <a16:creationId xmlns:a16="http://schemas.microsoft.com/office/drawing/2014/main" id="{D6D2353A-CC4B-4441-B381-92BB9724071D}"/>
              </a:ext>
            </a:extLst>
          </p:cNvPr>
          <p:cNvSpPr/>
          <p:nvPr/>
        </p:nvSpPr>
        <p:spPr>
          <a:xfrm>
            <a:off x="195072" y="4481037"/>
            <a:ext cx="8491728" cy="1491596"/>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Left Arrow 2">
            <a:extLst>
              <a:ext uri="{FF2B5EF4-FFF2-40B4-BE49-F238E27FC236}">
                <a16:creationId xmlns:a16="http://schemas.microsoft.com/office/drawing/2014/main" id="{55BA6258-2EFA-44F2-8254-53ABA7A50739}"/>
              </a:ext>
            </a:extLst>
          </p:cNvPr>
          <p:cNvSpPr/>
          <p:nvPr/>
        </p:nvSpPr>
        <p:spPr>
          <a:xfrm rot="16200000">
            <a:off x="3178438" y="1093286"/>
            <a:ext cx="2524998" cy="2146429"/>
          </a:xfrm>
          <a:prstGeom prst="leftArrow">
            <a:avLst>
              <a:gd name="adj1" fmla="val 50000"/>
              <a:gd name="adj2" fmla="val 50000"/>
            </a:avLst>
          </a:prstGeom>
          <a:solidFill>
            <a:schemeClr val="accent2">
              <a:lumMod val="40000"/>
              <a:lumOff val="60000"/>
            </a:schemeClr>
          </a:solidFill>
          <a:ln w="19050"/>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Background /</a:t>
            </a:r>
          </a:p>
          <a:p>
            <a:pPr algn="ctr"/>
            <a:r>
              <a:rPr lang="en-GB" sz="2400" b="1" dirty="0"/>
              <a:t> context</a:t>
            </a:r>
          </a:p>
        </p:txBody>
      </p:sp>
      <p:sp>
        <p:nvSpPr>
          <p:cNvPr id="13" name="Left Arrow 2">
            <a:extLst>
              <a:ext uri="{FF2B5EF4-FFF2-40B4-BE49-F238E27FC236}">
                <a16:creationId xmlns:a16="http://schemas.microsoft.com/office/drawing/2014/main" id="{1D9AD3B3-CD31-4F06-912A-9443DA135BF1}"/>
              </a:ext>
            </a:extLst>
          </p:cNvPr>
          <p:cNvSpPr/>
          <p:nvPr/>
        </p:nvSpPr>
        <p:spPr>
          <a:xfrm rot="16200000">
            <a:off x="6357501" y="1283414"/>
            <a:ext cx="2524998" cy="3771016"/>
          </a:xfrm>
          <a:prstGeom prst="leftArrow">
            <a:avLst>
              <a:gd name="adj1" fmla="val 50000"/>
              <a:gd name="adj2" fmla="val 50000"/>
            </a:avLst>
          </a:prstGeom>
          <a:solidFill>
            <a:schemeClr val="accent2">
              <a:lumMod val="40000"/>
              <a:lumOff val="60000"/>
            </a:schemeClr>
          </a:solidFill>
          <a:ln w="19050"/>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Tell the reader what you are going to do / focal points</a:t>
            </a:r>
          </a:p>
        </p:txBody>
      </p:sp>
    </p:spTree>
    <p:extLst>
      <p:ext uri="{BB962C8B-B14F-4D97-AF65-F5344CB8AC3E}">
        <p14:creationId xmlns:p14="http://schemas.microsoft.com/office/powerpoint/2010/main" val="3176005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1"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par>
                                <p:cTn id="18" presetID="10" presetClass="exit" presetSubtype="0" fill="hold" grpId="1" nodeType="withEffect">
                                  <p:stCondLst>
                                    <p:cond delay="0"/>
                                  </p:stCondLst>
                                  <p:childTnLst>
                                    <p:animEffect transition="out" filter="fad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1"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2"/>
                                        </p:tgtEl>
                                      </p:cBhvr>
                                    </p:animEffect>
                                    <p:set>
                                      <p:cBhvr>
                                        <p:cTn id="38" dur="1" fill="hold">
                                          <p:stCondLst>
                                            <p:cond delay="499"/>
                                          </p:stCondLst>
                                        </p:cTn>
                                        <p:tgtEl>
                                          <p:spTgt spid="12"/>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7" grpId="0" animBg="1"/>
      <p:bldP spid="7" grpId="1" animBg="1"/>
      <p:bldP spid="10" grpId="0" animBg="1"/>
      <p:bldP spid="10" grpId="1" animBg="1"/>
      <p:bldP spid="11" grpId="0" animBg="1"/>
      <p:bldP spid="12" grpId="0" animBg="1"/>
      <p:bldP spid="12" grpId="1"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dirty="0"/>
              <a:t>Main Body</a:t>
            </a:r>
            <a:endParaRPr lang="en-US" dirty="0"/>
          </a:p>
        </p:txBody>
      </p:sp>
      <p:sp>
        <p:nvSpPr>
          <p:cNvPr id="110595" name="Rectangle 3"/>
          <p:cNvSpPr>
            <a:spLocks noGrp="1" noChangeArrowheads="1"/>
          </p:cNvSpPr>
          <p:nvPr>
            <p:ph type="body" idx="1"/>
          </p:nvPr>
        </p:nvSpPr>
        <p:spPr>
          <a:xfrm>
            <a:off x="168442" y="2068722"/>
            <a:ext cx="4040188" cy="639762"/>
          </a:xfrm>
        </p:spPr>
        <p:txBody>
          <a:bodyPr/>
          <a:lstStyle/>
          <a:p>
            <a:pPr eaLnBrk="1" hangingPunct="1">
              <a:lnSpc>
                <a:spcPct val="90000"/>
              </a:lnSpc>
              <a:spcBef>
                <a:spcPct val="40000"/>
              </a:spcBef>
            </a:pPr>
            <a:r>
              <a:rPr lang="en-US" dirty="0"/>
              <a:t>Instructions</a:t>
            </a:r>
          </a:p>
        </p:txBody>
      </p:sp>
      <p:sp>
        <p:nvSpPr>
          <p:cNvPr id="2" name="Content Placeholder 1">
            <a:extLst>
              <a:ext uri="{FF2B5EF4-FFF2-40B4-BE49-F238E27FC236}">
                <a16:creationId xmlns:a16="http://schemas.microsoft.com/office/drawing/2014/main" id="{6C2E48AC-958F-4C98-BA11-95D16F2EF710}"/>
              </a:ext>
            </a:extLst>
          </p:cNvPr>
          <p:cNvSpPr>
            <a:spLocks noGrp="1"/>
          </p:cNvSpPr>
          <p:nvPr>
            <p:ph sz="half" idx="2"/>
          </p:nvPr>
        </p:nvSpPr>
        <p:spPr>
          <a:xfrm>
            <a:off x="36930" y="2803357"/>
            <a:ext cx="4041775" cy="3551405"/>
          </a:xfrm>
        </p:spPr>
        <p:txBody>
          <a:bodyPr/>
          <a:lstStyle/>
          <a:p>
            <a:pPr>
              <a:lnSpc>
                <a:spcPct val="90000"/>
              </a:lnSpc>
              <a:spcBef>
                <a:spcPct val="40000"/>
              </a:spcBef>
            </a:pPr>
            <a:r>
              <a:rPr lang="en-GB" sz="2200" dirty="0"/>
              <a:t>Do what you say you are going to do in your introduction</a:t>
            </a:r>
          </a:p>
          <a:p>
            <a:pPr>
              <a:lnSpc>
                <a:spcPct val="90000"/>
              </a:lnSpc>
              <a:spcBef>
                <a:spcPct val="40000"/>
              </a:spcBef>
            </a:pPr>
            <a:r>
              <a:rPr lang="en-GB" sz="2200" dirty="0"/>
              <a:t>Provide evidence and analysis to back up facts and statements</a:t>
            </a:r>
          </a:p>
          <a:p>
            <a:pPr>
              <a:lnSpc>
                <a:spcPct val="90000"/>
              </a:lnSpc>
              <a:spcBef>
                <a:spcPct val="40000"/>
              </a:spcBef>
            </a:pPr>
            <a:r>
              <a:rPr lang="en-GB" sz="2200" dirty="0"/>
              <a:t>Give examples to demonstrate your understanding</a:t>
            </a:r>
          </a:p>
          <a:p>
            <a:pPr>
              <a:lnSpc>
                <a:spcPct val="90000"/>
              </a:lnSpc>
              <a:spcBef>
                <a:spcPct val="40000"/>
              </a:spcBef>
            </a:pPr>
            <a:r>
              <a:rPr lang="en-GB" sz="2200" dirty="0"/>
              <a:t>Develop the theme, sequence points – make it flow</a:t>
            </a:r>
            <a:endParaRPr lang="en-US" sz="2200" dirty="0"/>
          </a:p>
          <a:p>
            <a:endParaRPr lang="en-GB" dirty="0"/>
          </a:p>
        </p:txBody>
      </p:sp>
      <p:sp>
        <p:nvSpPr>
          <p:cNvPr id="3" name="Text Placeholder 2">
            <a:extLst>
              <a:ext uri="{FF2B5EF4-FFF2-40B4-BE49-F238E27FC236}">
                <a16:creationId xmlns:a16="http://schemas.microsoft.com/office/drawing/2014/main" id="{89311FA2-6CB2-45BD-8AA9-014E27832FAC}"/>
              </a:ext>
            </a:extLst>
          </p:cNvPr>
          <p:cNvSpPr>
            <a:spLocks noGrp="1"/>
          </p:cNvSpPr>
          <p:nvPr>
            <p:ph type="body" sz="quarter" idx="3"/>
          </p:nvPr>
        </p:nvSpPr>
        <p:spPr>
          <a:xfrm>
            <a:off x="4416425" y="1077913"/>
            <a:ext cx="4438817" cy="639762"/>
          </a:xfrm>
        </p:spPr>
        <p:txBody>
          <a:bodyPr/>
          <a:lstStyle/>
          <a:p>
            <a:r>
              <a:rPr lang="en-GB" dirty="0"/>
              <a:t>Paragraphs</a:t>
            </a:r>
          </a:p>
        </p:txBody>
      </p:sp>
      <p:sp>
        <p:nvSpPr>
          <p:cNvPr id="4" name="Content Placeholder 3">
            <a:extLst>
              <a:ext uri="{FF2B5EF4-FFF2-40B4-BE49-F238E27FC236}">
                <a16:creationId xmlns:a16="http://schemas.microsoft.com/office/drawing/2014/main" id="{9A7E2736-B5B8-4FA8-84BA-AF39DB2F0AA7}"/>
              </a:ext>
            </a:extLst>
          </p:cNvPr>
          <p:cNvSpPr>
            <a:spLocks noGrp="1"/>
          </p:cNvSpPr>
          <p:nvPr>
            <p:ph sz="quarter" idx="4"/>
          </p:nvPr>
        </p:nvSpPr>
        <p:spPr>
          <a:xfrm>
            <a:off x="4416425" y="1717675"/>
            <a:ext cx="4438817" cy="3951288"/>
          </a:xfrm>
        </p:spPr>
        <p:txBody>
          <a:bodyPr/>
          <a:lstStyle/>
          <a:p>
            <a:pPr marL="0" indent="0">
              <a:buNone/>
            </a:pPr>
            <a:r>
              <a:rPr lang="en-GB" sz="2000" dirty="0">
                <a:solidFill>
                  <a:srgbClr val="C00000"/>
                </a:solidFill>
              </a:rPr>
              <a:t>The first 1-2 sentences, </a:t>
            </a:r>
            <a:r>
              <a:rPr lang="en-GB" sz="2000" dirty="0"/>
              <a:t>tells the reader what the paragraph is going to cover. It may either:</a:t>
            </a:r>
          </a:p>
          <a:p>
            <a:pPr>
              <a:buFont typeface="+mj-lt"/>
              <a:buAutoNum type="arabicPeriod"/>
            </a:pPr>
            <a:r>
              <a:rPr lang="en-GB" sz="2000" dirty="0"/>
              <a:t>Begin a new point or topic, or</a:t>
            </a:r>
          </a:p>
          <a:p>
            <a:pPr>
              <a:buFont typeface="+mj-lt"/>
              <a:buAutoNum type="arabicPeriod"/>
            </a:pPr>
            <a:r>
              <a:rPr lang="en-GB" sz="2000" dirty="0"/>
              <a:t>Follow on from the previous paragraph, but with a different focus or go into more-specific detail. If this is the case, it should clearly link to the previous paragraph.</a:t>
            </a:r>
          </a:p>
          <a:p>
            <a:pPr marL="0" indent="0">
              <a:buNone/>
            </a:pPr>
            <a:r>
              <a:rPr lang="en-GB" sz="2000" dirty="0">
                <a:solidFill>
                  <a:srgbClr val="C00000"/>
                </a:solidFill>
              </a:rPr>
              <a:t>The last sentence</a:t>
            </a:r>
          </a:p>
          <a:p>
            <a:r>
              <a:rPr lang="en-GB" sz="2000" dirty="0"/>
              <a:t>It should be clear if the point has come to an end, or if it continues in the next paragraph.</a:t>
            </a:r>
          </a:p>
          <a:p>
            <a:endParaRPr lang="en-GB" dirty="0"/>
          </a:p>
        </p:txBody>
      </p:sp>
    </p:spTree>
    <p:extLst>
      <p:ext uri="{BB962C8B-B14F-4D97-AF65-F5344CB8AC3E}">
        <p14:creationId xmlns:p14="http://schemas.microsoft.com/office/powerpoint/2010/main" val="427595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4E39DD2-40A7-4B7B-AFAD-454E5D93EFFC}"/>
              </a:ext>
            </a:extLst>
          </p:cNvPr>
          <p:cNvSpPr>
            <a:spLocks noGrp="1"/>
          </p:cNvSpPr>
          <p:nvPr>
            <p:ph type="title"/>
          </p:nvPr>
        </p:nvSpPr>
        <p:spPr>
          <a:xfrm>
            <a:off x="457200" y="539333"/>
            <a:ext cx="8229600" cy="1143000"/>
          </a:xfrm>
        </p:spPr>
        <p:txBody>
          <a:bodyPr/>
          <a:lstStyle/>
          <a:p>
            <a:r>
              <a:rPr lang="en-GB" dirty="0"/>
              <a:t>Example</a:t>
            </a:r>
          </a:p>
        </p:txBody>
      </p:sp>
      <p:sp>
        <p:nvSpPr>
          <p:cNvPr id="9" name="Content Placeholder 8">
            <a:extLst>
              <a:ext uri="{FF2B5EF4-FFF2-40B4-BE49-F238E27FC236}">
                <a16:creationId xmlns:a16="http://schemas.microsoft.com/office/drawing/2014/main" id="{6A7286E6-2270-4F3A-8104-51CA550CFCD4}"/>
              </a:ext>
            </a:extLst>
          </p:cNvPr>
          <p:cNvSpPr>
            <a:spLocks noGrp="1"/>
          </p:cNvSpPr>
          <p:nvPr>
            <p:ph idx="1"/>
          </p:nvPr>
        </p:nvSpPr>
        <p:spPr>
          <a:xfrm>
            <a:off x="457200" y="2033337"/>
            <a:ext cx="8229600" cy="4092826"/>
          </a:xfrm>
        </p:spPr>
        <p:txBody>
          <a:bodyPr/>
          <a:lstStyle/>
          <a:p>
            <a:pPr marL="0" indent="0" algn="l">
              <a:buNone/>
            </a:pPr>
            <a:r>
              <a:rPr lang="en-GB" sz="2000" b="0" i="0" dirty="0">
                <a:effectLst/>
                <a:latin typeface="Open Sans" panose="020B0606030504020204" pitchFamily="34" charset="0"/>
              </a:rPr>
              <a:t>It is known from hieroglyphs that the Ancient Egyptians believed that cats were sacred. They were also held in high regard, as suggested by their being found mummified and entombed with their owners (Smith, 1969).  In addition, cats are portrayed as aiding hunters. Therefore, they were both treated as sacred, and were used as intelligent working companions. However, today they are almost entirely owned as pets.</a:t>
            </a:r>
          </a:p>
          <a:p>
            <a:pPr marL="0" indent="0" algn="l">
              <a:buNone/>
            </a:pPr>
            <a:r>
              <a:rPr lang="en-GB" sz="2000" b="0" i="0" dirty="0">
                <a:effectLst/>
                <a:latin typeface="Open Sans" panose="020B0606030504020204" pitchFamily="34" charset="0"/>
              </a:rPr>
              <a:t>In contrast, dogs have not been regarded as sacred, but they have for centuries been widely used for hunting in Europe.  This developed over time and eventually they became domesticated and accepted as pets (</a:t>
            </a:r>
            <a:r>
              <a:rPr lang="en-GB" sz="2000" b="0" i="0" dirty="0" err="1">
                <a:effectLst/>
                <a:latin typeface="Open Sans" panose="020B0606030504020204" pitchFamily="34" charset="0"/>
              </a:rPr>
              <a:t>Royvia</a:t>
            </a:r>
            <a:r>
              <a:rPr lang="en-GB" sz="2000" b="0" i="0" dirty="0">
                <a:effectLst/>
                <a:latin typeface="Open Sans" panose="020B0606030504020204" pitchFamily="34" charset="0"/>
              </a:rPr>
              <a:t>, 2019).  Today, they are seen as loyal, loving and protective members of the family, and are widely used as working dogs.</a:t>
            </a:r>
          </a:p>
        </p:txBody>
      </p:sp>
      <p:sp>
        <p:nvSpPr>
          <p:cNvPr id="7" name="Slide Number Placeholder 6">
            <a:extLst>
              <a:ext uri="{FF2B5EF4-FFF2-40B4-BE49-F238E27FC236}">
                <a16:creationId xmlns:a16="http://schemas.microsoft.com/office/drawing/2014/main" id="{55300BE5-EBA1-408B-B28F-A64959F188F2}"/>
              </a:ext>
            </a:extLst>
          </p:cNvPr>
          <p:cNvSpPr>
            <a:spLocks noGrp="1"/>
          </p:cNvSpPr>
          <p:nvPr>
            <p:ph type="sldNum" sz="quarter" idx="12"/>
          </p:nvPr>
        </p:nvSpPr>
        <p:spPr/>
        <p:txBody>
          <a:bodyPr/>
          <a:lstStyle/>
          <a:p>
            <a:fld id="{B41A6EBD-EB9A-BB4E-90CB-DE95023EFE98}" type="slidenum">
              <a:rPr lang="en-US" smtClean="0"/>
              <a:pPr/>
              <a:t>19</a:t>
            </a:fld>
            <a:endParaRPr lang="en-US" dirty="0"/>
          </a:p>
        </p:txBody>
      </p:sp>
    </p:spTree>
    <p:extLst>
      <p:ext uri="{BB962C8B-B14F-4D97-AF65-F5344CB8AC3E}">
        <p14:creationId xmlns:p14="http://schemas.microsoft.com/office/powerpoint/2010/main" val="3447735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822326"/>
            <a:ext cx="7467600" cy="1325562"/>
          </a:xfrm>
        </p:spPr>
        <p:txBody>
          <a:bodyPr/>
          <a:lstStyle/>
          <a:p>
            <a:r>
              <a:rPr lang="en-GB" dirty="0"/>
              <a:t>Session Outline</a:t>
            </a:r>
          </a:p>
        </p:txBody>
      </p:sp>
      <p:sp>
        <p:nvSpPr>
          <p:cNvPr id="4" name="Content Placeholder 3"/>
          <p:cNvSpPr>
            <a:spLocks noGrp="1"/>
          </p:cNvSpPr>
          <p:nvPr>
            <p:ph idx="1"/>
          </p:nvPr>
        </p:nvSpPr>
        <p:spPr>
          <a:xfrm>
            <a:off x="341194" y="2147888"/>
            <a:ext cx="8345606" cy="4208462"/>
          </a:xfrm>
        </p:spPr>
        <p:txBody>
          <a:bodyPr/>
          <a:lstStyle/>
          <a:p>
            <a:pPr marL="0" indent="0">
              <a:spcBef>
                <a:spcPts val="1800"/>
              </a:spcBef>
              <a:buNone/>
            </a:pPr>
            <a:r>
              <a:rPr lang="en-GB" dirty="0"/>
              <a:t>By the end of this session you will:</a:t>
            </a:r>
          </a:p>
          <a:p>
            <a:pPr>
              <a:spcBef>
                <a:spcPts val="1800"/>
              </a:spcBef>
            </a:pPr>
            <a:r>
              <a:rPr lang="en-GB" dirty="0"/>
              <a:t>Understand how to analyse an essay question</a:t>
            </a:r>
          </a:p>
          <a:p>
            <a:pPr>
              <a:spcBef>
                <a:spcPts val="1800"/>
              </a:spcBef>
            </a:pPr>
            <a:r>
              <a:rPr lang="en-GB" dirty="0"/>
              <a:t>Know how to structure an essay</a:t>
            </a:r>
          </a:p>
          <a:p>
            <a:pPr>
              <a:spcBef>
                <a:spcPts val="1800"/>
              </a:spcBef>
            </a:pPr>
            <a:r>
              <a:rPr lang="en-GB" dirty="0"/>
              <a:t>Try out some tips and techniques</a:t>
            </a:r>
          </a:p>
          <a:p>
            <a:pPr>
              <a:spcBef>
                <a:spcPts val="1800"/>
              </a:spcBef>
            </a:pPr>
            <a:r>
              <a:rPr lang="en-GB" dirty="0"/>
              <a:t>Have an understanding of what makes a ‘good’ essay</a:t>
            </a:r>
          </a:p>
        </p:txBody>
      </p:sp>
      <p:sp>
        <p:nvSpPr>
          <p:cNvPr id="2" name="Slide Number Placeholder 1"/>
          <p:cNvSpPr>
            <a:spLocks noGrp="1"/>
          </p:cNvSpPr>
          <p:nvPr>
            <p:ph type="sldNum" sz="quarter" idx="12"/>
          </p:nvPr>
        </p:nvSpPr>
        <p:spPr/>
        <p:txBody>
          <a:bodyPr/>
          <a:lstStyle/>
          <a:p>
            <a:fld id="{B41A6EBD-EB9A-BB4E-90CB-DE95023EFE98}" type="slidenum">
              <a:rPr lang="en-US" smtClean="0"/>
              <a:pPr/>
              <a:t>2</a:t>
            </a:fld>
            <a:endParaRPr lang="en-US" dirty="0"/>
          </a:p>
        </p:txBody>
      </p:sp>
    </p:spTree>
    <p:extLst>
      <p:ext uri="{BB962C8B-B14F-4D97-AF65-F5344CB8AC3E}">
        <p14:creationId xmlns:p14="http://schemas.microsoft.com/office/powerpoint/2010/main" val="3969350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538663" y="201059"/>
            <a:ext cx="6148136" cy="1143000"/>
          </a:xfrm>
        </p:spPr>
        <p:txBody>
          <a:bodyPr/>
          <a:lstStyle/>
          <a:p>
            <a:pPr algn="l" eaLnBrk="1" hangingPunct="1"/>
            <a:r>
              <a:rPr lang="en-GB" sz="3200" b="1" dirty="0">
                <a:solidFill>
                  <a:srgbClr val="C00000"/>
                </a:solidFill>
              </a:rPr>
              <a:t>P</a:t>
            </a:r>
            <a:r>
              <a:rPr lang="en-GB" sz="2800" dirty="0"/>
              <a:t>oint</a:t>
            </a:r>
            <a:br>
              <a:rPr lang="en-GB" sz="2800" dirty="0"/>
            </a:br>
            <a:r>
              <a:rPr lang="en-GB" sz="3200" b="1" dirty="0">
                <a:solidFill>
                  <a:srgbClr val="C00000"/>
                </a:solidFill>
              </a:rPr>
              <a:t>E</a:t>
            </a:r>
            <a:r>
              <a:rPr lang="en-GB" sz="2800" dirty="0"/>
              <a:t>vidence / </a:t>
            </a:r>
            <a:r>
              <a:rPr lang="en-GB" sz="3200" b="1" dirty="0">
                <a:solidFill>
                  <a:srgbClr val="C00000"/>
                </a:solidFill>
              </a:rPr>
              <a:t>E</a:t>
            </a:r>
            <a:r>
              <a:rPr lang="en-GB" sz="2800" dirty="0"/>
              <a:t>xample</a:t>
            </a:r>
            <a:br>
              <a:rPr lang="en-GB" sz="2800" dirty="0"/>
            </a:br>
            <a:r>
              <a:rPr lang="en-GB" sz="2800" b="1" dirty="0">
                <a:solidFill>
                  <a:srgbClr val="C00000"/>
                </a:solidFill>
              </a:rPr>
              <a:t>E</a:t>
            </a:r>
            <a:r>
              <a:rPr lang="en-GB" sz="2800" dirty="0"/>
              <a:t>xplanation / </a:t>
            </a:r>
            <a:r>
              <a:rPr lang="en-GB" sz="3200" b="1" dirty="0">
                <a:solidFill>
                  <a:srgbClr val="C00000"/>
                </a:solidFill>
              </a:rPr>
              <a:t>E</a:t>
            </a:r>
            <a:r>
              <a:rPr lang="en-GB" sz="2800" dirty="0"/>
              <a:t>laboration</a:t>
            </a:r>
          </a:p>
        </p:txBody>
      </p:sp>
      <p:sp>
        <p:nvSpPr>
          <p:cNvPr id="193539" name="Rectangle 3"/>
          <p:cNvSpPr>
            <a:spLocks noGrp="1" noChangeArrowheads="1"/>
          </p:cNvSpPr>
          <p:nvPr>
            <p:ph type="body" idx="1"/>
          </p:nvPr>
        </p:nvSpPr>
        <p:spPr>
          <a:xfrm>
            <a:off x="143377" y="2212367"/>
            <a:ext cx="7498394" cy="4006152"/>
          </a:xfrm>
        </p:spPr>
        <p:txBody>
          <a:bodyPr/>
          <a:lstStyle/>
          <a:p>
            <a:pPr marL="87313" indent="4763">
              <a:lnSpc>
                <a:spcPct val="90000"/>
              </a:lnSpc>
              <a:buNone/>
            </a:pPr>
            <a:r>
              <a:rPr lang="en-GB" sz="2400" dirty="0"/>
              <a:t>Over time, dogs behaviours and interactions with people have resulted in them becoming domesticated.  There are a number of advantages of the ‘the domestic dog’ and how they now fill an indispensable role in society.  For example, as guide dogs to the blind, assistance dogs for people who are deaf or hard of hearing, as seizure response dogs that will get help if their owners experience an epileptic seizure. “Dogs assist police forces around the world. Known as </a:t>
            </a:r>
            <a:r>
              <a:rPr lang="en-GB" sz="2400" dirty="0" err="1"/>
              <a:t>K9</a:t>
            </a:r>
            <a:r>
              <a:rPr lang="en-GB" sz="2400" dirty="0"/>
              <a:t> dogs, they help in searching for explosives and drugs, finding evidence at crime scenes, and locating missing people” (Groves, 1999, p: 76).</a:t>
            </a:r>
          </a:p>
        </p:txBody>
      </p:sp>
      <p:sp>
        <p:nvSpPr>
          <p:cNvPr id="3" name="Left Arrow 2"/>
          <p:cNvSpPr/>
          <p:nvPr/>
        </p:nvSpPr>
        <p:spPr>
          <a:xfrm>
            <a:off x="7400260" y="2150793"/>
            <a:ext cx="1743740" cy="1488559"/>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Point </a:t>
            </a:r>
          </a:p>
        </p:txBody>
      </p:sp>
      <p:sp>
        <p:nvSpPr>
          <p:cNvPr id="6" name="Left Arrow 5"/>
          <p:cNvSpPr/>
          <p:nvPr/>
        </p:nvSpPr>
        <p:spPr>
          <a:xfrm>
            <a:off x="7385152" y="4446086"/>
            <a:ext cx="1743740" cy="1594494"/>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000" b="1" dirty="0"/>
              <a:t>Evidence / Example</a:t>
            </a:r>
          </a:p>
        </p:txBody>
      </p:sp>
      <p:sp>
        <p:nvSpPr>
          <p:cNvPr id="7" name="Left Arrow 6"/>
          <p:cNvSpPr/>
          <p:nvPr/>
        </p:nvSpPr>
        <p:spPr>
          <a:xfrm>
            <a:off x="7385152" y="3220307"/>
            <a:ext cx="1743740" cy="1488559"/>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Example</a:t>
            </a:r>
          </a:p>
        </p:txBody>
      </p:sp>
    </p:spTree>
    <p:extLst>
      <p:ext uri="{BB962C8B-B14F-4D97-AF65-F5344CB8AC3E}">
        <p14:creationId xmlns:p14="http://schemas.microsoft.com/office/powerpoint/2010/main" val="314319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97832" y="616827"/>
            <a:ext cx="8229600" cy="1143000"/>
          </a:xfrm>
        </p:spPr>
        <p:txBody>
          <a:bodyPr/>
          <a:lstStyle/>
          <a:p>
            <a:pPr eaLnBrk="1" hangingPunct="1"/>
            <a:r>
              <a:rPr lang="en-GB" dirty="0"/>
              <a:t>Conclusion</a:t>
            </a:r>
            <a:endParaRPr lang="en-US" dirty="0"/>
          </a:p>
        </p:txBody>
      </p:sp>
      <p:sp>
        <p:nvSpPr>
          <p:cNvPr id="3" name="Text Placeholder 2">
            <a:extLst>
              <a:ext uri="{FF2B5EF4-FFF2-40B4-BE49-F238E27FC236}">
                <a16:creationId xmlns:a16="http://schemas.microsoft.com/office/drawing/2014/main" id="{E787380E-80D3-4EC1-9CE2-DA1E413EF5B0}"/>
              </a:ext>
            </a:extLst>
          </p:cNvPr>
          <p:cNvSpPr>
            <a:spLocks noGrp="1"/>
          </p:cNvSpPr>
          <p:nvPr>
            <p:ph type="body" idx="1"/>
          </p:nvPr>
        </p:nvSpPr>
        <p:spPr>
          <a:xfrm>
            <a:off x="360947" y="1977440"/>
            <a:ext cx="4040188" cy="639762"/>
          </a:xfrm>
        </p:spPr>
        <p:txBody>
          <a:bodyPr/>
          <a:lstStyle/>
          <a:p>
            <a:r>
              <a:rPr lang="en-GB" dirty="0"/>
              <a:t>Tell the reader</a:t>
            </a:r>
          </a:p>
        </p:txBody>
      </p:sp>
      <p:sp>
        <p:nvSpPr>
          <p:cNvPr id="111619" name="Rectangle 3"/>
          <p:cNvSpPr>
            <a:spLocks noGrp="1" noChangeArrowheads="1"/>
          </p:cNvSpPr>
          <p:nvPr>
            <p:ph sz="half" idx="2"/>
          </p:nvPr>
        </p:nvSpPr>
        <p:spPr>
          <a:xfrm>
            <a:off x="360947" y="2617202"/>
            <a:ext cx="4040188" cy="3951288"/>
          </a:xfrm>
        </p:spPr>
        <p:txBody>
          <a:bodyPr/>
          <a:lstStyle/>
          <a:p>
            <a:pPr marL="457200" indent="-457200" eaLnBrk="1" hangingPunct="1">
              <a:spcBef>
                <a:spcPct val="80000"/>
              </a:spcBef>
              <a:buFont typeface="+mj-lt"/>
              <a:buAutoNum type="arabicPeriod"/>
            </a:pPr>
            <a:r>
              <a:rPr lang="en-GB" dirty="0"/>
              <a:t>What you had said</a:t>
            </a:r>
          </a:p>
          <a:p>
            <a:pPr marL="457200" indent="-457200" eaLnBrk="1" hangingPunct="1">
              <a:spcBef>
                <a:spcPct val="80000"/>
              </a:spcBef>
              <a:buFont typeface="+mj-lt"/>
              <a:buAutoNum type="arabicPeriod"/>
            </a:pPr>
            <a:r>
              <a:rPr lang="en-GB" dirty="0"/>
              <a:t>Why you have said it</a:t>
            </a:r>
          </a:p>
          <a:p>
            <a:pPr marL="457200" indent="-457200" eaLnBrk="1" hangingPunct="1">
              <a:spcBef>
                <a:spcPct val="80000"/>
              </a:spcBef>
              <a:buFont typeface="+mj-lt"/>
              <a:buAutoNum type="arabicPeriod"/>
            </a:pPr>
            <a:r>
              <a:rPr lang="en-GB" dirty="0"/>
              <a:t>What it tells you about the question</a:t>
            </a:r>
          </a:p>
          <a:p>
            <a:pPr marL="457200" indent="-457200" eaLnBrk="1" hangingPunct="1">
              <a:spcBef>
                <a:spcPct val="80000"/>
              </a:spcBef>
              <a:buFont typeface="+mj-lt"/>
              <a:buAutoNum type="arabicPeriod"/>
            </a:pPr>
            <a:r>
              <a:rPr lang="en-GB" dirty="0"/>
              <a:t>End by answering the question</a:t>
            </a:r>
            <a:endParaRPr lang="en-US" dirty="0"/>
          </a:p>
        </p:txBody>
      </p:sp>
      <p:sp>
        <p:nvSpPr>
          <p:cNvPr id="4" name="Text Placeholder 3">
            <a:extLst>
              <a:ext uri="{FF2B5EF4-FFF2-40B4-BE49-F238E27FC236}">
                <a16:creationId xmlns:a16="http://schemas.microsoft.com/office/drawing/2014/main" id="{A7252721-EF73-4894-8EF9-00165B3A4024}"/>
              </a:ext>
            </a:extLst>
          </p:cNvPr>
          <p:cNvSpPr>
            <a:spLocks noGrp="1"/>
          </p:cNvSpPr>
          <p:nvPr>
            <p:ph type="body" sz="quarter" idx="3"/>
          </p:nvPr>
        </p:nvSpPr>
        <p:spPr>
          <a:xfrm>
            <a:off x="4645025" y="1977440"/>
            <a:ext cx="4041775" cy="639762"/>
          </a:xfrm>
        </p:spPr>
        <p:txBody>
          <a:bodyPr/>
          <a:lstStyle/>
          <a:p>
            <a:r>
              <a:rPr lang="en-GB" dirty="0"/>
              <a:t>Tips and guidance</a:t>
            </a:r>
          </a:p>
        </p:txBody>
      </p:sp>
      <p:sp>
        <p:nvSpPr>
          <p:cNvPr id="5" name="Content Placeholder 4">
            <a:extLst>
              <a:ext uri="{FF2B5EF4-FFF2-40B4-BE49-F238E27FC236}">
                <a16:creationId xmlns:a16="http://schemas.microsoft.com/office/drawing/2014/main" id="{C71E1382-1976-460E-9743-AAE6AE0A8061}"/>
              </a:ext>
            </a:extLst>
          </p:cNvPr>
          <p:cNvSpPr>
            <a:spLocks noGrp="1"/>
          </p:cNvSpPr>
          <p:nvPr>
            <p:ph sz="quarter" idx="4"/>
          </p:nvPr>
        </p:nvSpPr>
        <p:spPr>
          <a:xfrm>
            <a:off x="4645025" y="2617202"/>
            <a:ext cx="4041775" cy="3951288"/>
          </a:xfrm>
        </p:spPr>
        <p:txBody>
          <a:bodyPr/>
          <a:lstStyle/>
          <a:p>
            <a:r>
              <a:rPr lang="en-GB" dirty="0"/>
              <a:t>Summarise the main body (</a:t>
            </a:r>
            <a:r>
              <a:rPr lang="en-GB" b="1" dirty="0"/>
              <a:t>no new ideas or information</a:t>
            </a:r>
            <a:r>
              <a:rPr lang="en-GB" dirty="0"/>
              <a:t>)</a:t>
            </a:r>
          </a:p>
          <a:p>
            <a:r>
              <a:rPr lang="en-GB" dirty="0"/>
              <a:t>Review the main points</a:t>
            </a:r>
          </a:p>
          <a:p>
            <a:r>
              <a:rPr lang="en-GB" dirty="0"/>
              <a:t>Show how they’ve lead to your conclusion</a:t>
            </a:r>
          </a:p>
          <a:p>
            <a:r>
              <a:rPr lang="en-GB" dirty="0"/>
              <a:t>Provide an answer, where possible, to the title</a:t>
            </a:r>
          </a:p>
          <a:p>
            <a:endParaRPr lang="en-GB" dirty="0"/>
          </a:p>
        </p:txBody>
      </p:sp>
    </p:spTree>
    <p:extLst>
      <p:ext uri="{BB962C8B-B14F-4D97-AF65-F5344CB8AC3E}">
        <p14:creationId xmlns:p14="http://schemas.microsoft.com/office/powerpoint/2010/main" val="359333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443F4F4-2060-4867-B4A8-D149045FE23A}"/>
              </a:ext>
            </a:extLst>
          </p:cNvPr>
          <p:cNvSpPr>
            <a:spLocks noGrp="1"/>
          </p:cNvSpPr>
          <p:nvPr>
            <p:ph type="title"/>
          </p:nvPr>
        </p:nvSpPr>
        <p:spPr>
          <a:xfrm>
            <a:off x="914400" y="522832"/>
            <a:ext cx="8229600" cy="1143000"/>
          </a:xfrm>
        </p:spPr>
        <p:txBody>
          <a:bodyPr/>
          <a:lstStyle/>
          <a:p>
            <a:r>
              <a:rPr lang="en-GB" dirty="0"/>
              <a:t>Example conclusion</a:t>
            </a:r>
          </a:p>
        </p:txBody>
      </p:sp>
      <p:sp>
        <p:nvSpPr>
          <p:cNvPr id="9" name="Content Placeholder 8">
            <a:extLst>
              <a:ext uri="{FF2B5EF4-FFF2-40B4-BE49-F238E27FC236}">
                <a16:creationId xmlns:a16="http://schemas.microsoft.com/office/drawing/2014/main" id="{433D441C-8C63-45DF-9F02-DAB8A2437B64}"/>
              </a:ext>
            </a:extLst>
          </p:cNvPr>
          <p:cNvSpPr>
            <a:spLocks noGrp="1"/>
          </p:cNvSpPr>
          <p:nvPr>
            <p:ph idx="1"/>
          </p:nvPr>
        </p:nvSpPr>
        <p:spPr>
          <a:xfrm>
            <a:off x="180473" y="1997242"/>
            <a:ext cx="8879305" cy="4128921"/>
          </a:xfrm>
        </p:spPr>
        <p:txBody>
          <a:bodyPr/>
          <a:lstStyle/>
          <a:p>
            <a:pPr marL="0" indent="0" algn="l">
              <a:buNone/>
            </a:pPr>
            <a:r>
              <a:rPr lang="en-GB" sz="1800" b="0" i="0" dirty="0">
                <a:effectLst/>
                <a:latin typeface="Open Sans" panose="020B0606030504020204" pitchFamily="34" charset="0"/>
              </a:rPr>
              <a:t>Both cats and dogs have been highly-valued for </a:t>
            </a:r>
            <a:r>
              <a:rPr lang="en-GB" sz="1800" b="0" i="0" dirty="0" err="1">
                <a:effectLst/>
                <a:latin typeface="Open Sans" panose="020B0606030504020204" pitchFamily="34" charset="0"/>
              </a:rPr>
              <a:t>millenia</a:t>
            </a:r>
            <a:r>
              <a:rPr lang="en-GB" sz="1800" b="0" i="0" dirty="0">
                <a:effectLst/>
                <a:latin typeface="Open Sans" panose="020B0606030504020204" pitchFamily="34" charset="0"/>
              </a:rPr>
              <a:t>, are affectionate and beneficial to their owners’ wellbeing.  However, each has their specific needs as dogs need training and regular exercise but many owners do not train or exercise them enough, resulting in bad behaviour. They also need to be 'boarded' if the owner is away and </a:t>
            </a:r>
            <a:r>
              <a:rPr lang="en-GB" sz="1800" dirty="0">
                <a:latin typeface="Open Sans" panose="020B0606030504020204" pitchFamily="34" charset="0"/>
              </a:rPr>
              <a:t>depending on size dogs need a large and secure outdoor area.</a:t>
            </a:r>
            <a:r>
              <a:rPr lang="en-GB" sz="1800" b="0" i="0" dirty="0">
                <a:effectLst/>
                <a:latin typeface="Open Sans" panose="020B0606030504020204" pitchFamily="34" charset="0"/>
              </a:rPr>
              <a:t>  In contrast, cats do not need this level of effort, space and care. Dogs are seen as more intelligent, loyal and attuned to human beings, whereas cats are perceived as aloof and solitary, and as only seeking affection when they want to be fed, although recent studies have shown that cats are affectionate, loyal and more intelligent than dogs.  However, cats can be seen as less useful to society as there are no police or ‘assistance' cats, because they do not have the kinds of natural instincts which make dogs easy to train. Therefore, which animal is better depends upon personal preference and whether they are required to work. </a:t>
            </a:r>
            <a:r>
              <a:rPr lang="en-GB" sz="1800" dirty="0">
                <a:latin typeface="Open Sans" panose="020B0606030504020204" pitchFamily="34" charset="0"/>
              </a:rPr>
              <a:t>Given this, </a:t>
            </a:r>
            <a:r>
              <a:rPr lang="en-GB" sz="1800" b="0" i="0" dirty="0">
                <a:effectLst/>
                <a:latin typeface="Open Sans" panose="020B0606030504020204" pitchFamily="34" charset="0"/>
              </a:rPr>
              <a:t>although dogs are better as working animals, cats can be considered as easier to look after which for some people make them better pets.</a:t>
            </a:r>
          </a:p>
          <a:p>
            <a:endParaRPr lang="en-GB" dirty="0"/>
          </a:p>
        </p:txBody>
      </p:sp>
      <p:sp>
        <p:nvSpPr>
          <p:cNvPr id="7" name="Slide Number Placeholder 6">
            <a:extLst>
              <a:ext uri="{FF2B5EF4-FFF2-40B4-BE49-F238E27FC236}">
                <a16:creationId xmlns:a16="http://schemas.microsoft.com/office/drawing/2014/main" id="{DB0B6F6B-1401-485F-99DD-EFF0E2E37DD2}"/>
              </a:ext>
            </a:extLst>
          </p:cNvPr>
          <p:cNvSpPr>
            <a:spLocks noGrp="1"/>
          </p:cNvSpPr>
          <p:nvPr>
            <p:ph type="sldNum" sz="quarter" idx="12"/>
          </p:nvPr>
        </p:nvSpPr>
        <p:spPr/>
        <p:txBody>
          <a:bodyPr/>
          <a:lstStyle/>
          <a:p>
            <a:fld id="{B41A6EBD-EB9A-BB4E-90CB-DE95023EFE98}" type="slidenum">
              <a:rPr lang="en-US" smtClean="0"/>
              <a:pPr/>
              <a:t>22</a:t>
            </a:fld>
            <a:endParaRPr lang="en-US" dirty="0"/>
          </a:p>
        </p:txBody>
      </p:sp>
      <p:sp>
        <p:nvSpPr>
          <p:cNvPr id="10" name="Left Arrow 2">
            <a:extLst>
              <a:ext uri="{FF2B5EF4-FFF2-40B4-BE49-F238E27FC236}">
                <a16:creationId xmlns:a16="http://schemas.microsoft.com/office/drawing/2014/main" id="{B6B7592E-1268-477A-98AF-ADCBFEEF973D}"/>
              </a:ext>
            </a:extLst>
          </p:cNvPr>
          <p:cNvSpPr/>
          <p:nvPr/>
        </p:nvSpPr>
        <p:spPr>
          <a:xfrm rot="16200000">
            <a:off x="1442911" y="590787"/>
            <a:ext cx="2163130" cy="1488559"/>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Summarise</a:t>
            </a:r>
          </a:p>
        </p:txBody>
      </p:sp>
      <p:sp>
        <p:nvSpPr>
          <p:cNvPr id="11" name="Left Arrow 2">
            <a:extLst>
              <a:ext uri="{FF2B5EF4-FFF2-40B4-BE49-F238E27FC236}">
                <a16:creationId xmlns:a16="http://schemas.microsoft.com/office/drawing/2014/main" id="{587C5105-E19D-428C-BAFB-785A52445FC3}"/>
              </a:ext>
            </a:extLst>
          </p:cNvPr>
          <p:cNvSpPr/>
          <p:nvPr/>
        </p:nvSpPr>
        <p:spPr>
          <a:xfrm rot="16200000">
            <a:off x="3194978" y="1252962"/>
            <a:ext cx="2163130" cy="1488559"/>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Review key points</a:t>
            </a:r>
          </a:p>
        </p:txBody>
      </p:sp>
      <p:sp>
        <p:nvSpPr>
          <p:cNvPr id="12" name="Left Arrow 2">
            <a:extLst>
              <a:ext uri="{FF2B5EF4-FFF2-40B4-BE49-F238E27FC236}">
                <a16:creationId xmlns:a16="http://schemas.microsoft.com/office/drawing/2014/main" id="{71DF607B-B0DD-4051-9650-0FA8AE3F467D}"/>
              </a:ext>
            </a:extLst>
          </p:cNvPr>
          <p:cNvSpPr/>
          <p:nvPr/>
        </p:nvSpPr>
        <p:spPr>
          <a:xfrm rot="16200000">
            <a:off x="4900459" y="2150928"/>
            <a:ext cx="2256304" cy="1488559"/>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What lead to conclusion</a:t>
            </a:r>
          </a:p>
        </p:txBody>
      </p:sp>
      <p:sp>
        <p:nvSpPr>
          <p:cNvPr id="13" name="Left Arrow 2">
            <a:extLst>
              <a:ext uri="{FF2B5EF4-FFF2-40B4-BE49-F238E27FC236}">
                <a16:creationId xmlns:a16="http://schemas.microsoft.com/office/drawing/2014/main" id="{5944A175-D533-4431-BD77-A5266A216749}"/>
              </a:ext>
            </a:extLst>
          </p:cNvPr>
          <p:cNvSpPr/>
          <p:nvPr/>
        </p:nvSpPr>
        <p:spPr>
          <a:xfrm rot="16200000">
            <a:off x="6541420" y="3240672"/>
            <a:ext cx="2256304" cy="1488559"/>
          </a:xfrm>
          <a:prstGeom prst="leftArrow">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t>Answer the question</a:t>
            </a:r>
          </a:p>
        </p:txBody>
      </p:sp>
    </p:spTree>
    <p:extLst>
      <p:ext uri="{BB962C8B-B14F-4D97-AF65-F5344CB8AC3E}">
        <p14:creationId xmlns:p14="http://schemas.microsoft.com/office/powerpoint/2010/main" val="363682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1+#ppt_w/2"/>
                                          </p:val>
                                        </p:tav>
                                        <p:tav tm="100000">
                                          <p:val>
                                            <p:strVal val="#ppt_x"/>
                                          </p:val>
                                        </p:tav>
                                      </p:tavLst>
                                    </p:anim>
                                    <p:anim calcmode="lin" valueType="num">
                                      <p:cBhvr additive="base">
                                        <p:cTn id="14"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1+#ppt_w/2"/>
                                          </p:val>
                                        </p:tav>
                                        <p:tav tm="100000">
                                          <p:val>
                                            <p:strVal val="#ppt_x"/>
                                          </p:val>
                                        </p:tav>
                                      </p:tavLst>
                                    </p:anim>
                                    <p:anim calcmode="lin" valueType="num">
                                      <p:cBhvr additive="base">
                                        <p:cTn id="26"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846138"/>
            <a:ext cx="8229600" cy="1143000"/>
          </a:xfrm>
        </p:spPr>
        <p:txBody>
          <a:bodyPr/>
          <a:lstStyle/>
          <a:p>
            <a:pPr eaLnBrk="1" hangingPunct="1"/>
            <a:r>
              <a:rPr lang="en-GB" dirty="0">
                <a:solidFill>
                  <a:srgbClr val="C00000"/>
                </a:solidFill>
              </a:rPr>
              <a:t>PEE </a:t>
            </a:r>
            <a:r>
              <a:rPr lang="en-GB" dirty="0"/>
              <a:t>- Finding Evidence</a:t>
            </a:r>
            <a:endParaRPr lang="en-US" dirty="0"/>
          </a:p>
        </p:txBody>
      </p:sp>
      <p:sp>
        <p:nvSpPr>
          <p:cNvPr id="112643" name="Rectangle 3"/>
          <p:cNvSpPr>
            <a:spLocks noGrp="1" noChangeArrowheads="1"/>
          </p:cNvSpPr>
          <p:nvPr>
            <p:ph type="body" idx="1"/>
          </p:nvPr>
        </p:nvSpPr>
        <p:spPr>
          <a:xfrm>
            <a:off x="457200" y="2133600"/>
            <a:ext cx="8001000" cy="3810000"/>
          </a:xfrm>
        </p:spPr>
        <p:txBody>
          <a:bodyPr/>
          <a:lstStyle/>
          <a:p>
            <a:pPr eaLnBrk="1" hangingPunct="1">
              <a:lnSpc>
                <a:spcPct val="90000"/>
              </a:lnSpc>
              <a:spcBef>
                <a:spcPct val="40000"/>
              </a:spcBef>
              <a:spcAft>
                <a:spcPct val="30000"/>
              </a:spcAft>
            </a:pPr>
            <a:r>
              <a:rPr lang="en-GB" sz="2400" dirty="0"/>
              <a:t>Teacher notes – this is the </a:t>
            </a:r>
            <a:r>
              <a:rPr lang="en-GB" sz="2400" i="1" u="sng" dirty="0"/>
              <a:t>starting</a:t>
            </a:r>
            <a:r>
              <a:rPr lang="en-GB" sz="2400" dirty="0"/>
              <a:t> point</a:t>
            </a:r>
          </a:p>
          <a:p>
            <a:pPr eaLnBrk="1" hangingPunct="1">
              <a:lnSpc>
                <a:spcPct val="90000"/>
              </a:lnSpc>
              <a:spcBef>
                <a:spcPct val="40000"/>
              </a:spcBef>
              <a:spcAft>
                <a:spcPct val="30000"/>
              </a:spcAft>
            </a:pPr>
            <a:r>
              <a:rPr lang="en-GB" sz="2400" dirty="0"/>
              <a:t>Text books – good for finding theories</a:t>
            </a:r>
          </a:p>
          <a:p>
            <a:pPr eaLnBrk="1" hangingPunct="1">
              <a:lnSpc>
                <a:spcPct val="90000"/>
              </a:lnSpc>
              <a:spcBef>
                <a:spcPct val="40000"/>
              </a:spcBef>
              <a:spcAft>
                <a:spcPct val="30000"/>
              </a:spcAft>
            </a:pPr>
            <a:r>
              <a:rPr lang="en-GB" sz="2400" dirty="0"/>
              <a:t>Journals – real life examples and case studies</a:t>
            </a:r>
          </a:p>
          <a:p>
            <a:pPr eaLnBrk="1" hangingPunct="1">
              <a:lnSpc>
                <a:spcPct val="90000"/>
              </a:lnSpc>
              <a:spcBef>
                <a:spcPct val="40000"/>
              </a:spcBef>
              <a:spcAft>
                <a:spcPct val="30000"/>
              </a:spcAft>
            </a:pPr>
            <a:r>
              <a:rPr lang="en-GB" sz="2400" dirty="0"/>
              <a:t>Newspapers – contemporary examples</a:t>
            </a:r>
          </a:p>
          <a:p>
            <a:pPr eaLnBrk="1" hangingPunct="1">
              <a:lnSpc>
                <a:spcPct val="90000"/>
              </a:lnSpc>
              <a:spcBef>
                <a:spcPct val="40000"/>
              </a:spcBef>
              <a:spcAft>
                <a:spcPct val="30000"/>
              </a:spcAft>
            </a:pPr>
            <a:r>
              <a:rPr lang="en-GB" sz="2400" dirty="0"/>
              <a:t>Internet – web pages for specific information on companies (check validity and reliability of the source)</a:t>
            </a:r>
          </a:p>
          <a:p>
            <a:pPr eaLnBrk="1" hangingPunct="1">
              <a:lnSpc>
                <a:spcPct val="90000"/>
              </a:lnSpc>
              <a:spcBef>
                <a:spcPct val="40000"/>
              </a:spcBef>
              <a:spcAft>
                <a:spcPct val="30000"/>
              </a:spcAft>
            </a:pPr>
            <a:r>
              <a:rPr lang="en-GB" sz="2400" dirty="0"/>
              <a:t>Own experiences</a:t>
            </a:r>
            <a:endParaRPr lang="en-US" sz="2400" dirty="0"/>
          </a:p>
        </p:txBody>
      </p:sp>
    </p:spTree>
    <p:extLst>
      <p:ext uri="{BB962C8B-B14F-4D97-AF65-F5344CB8AC3E}">
        <p14:creationId xmlns:p14="http://schemas.microsoft.com/office/powerpoint/2010/main" val="234238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uiExpand="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809750" y="514350"/>
            <a:ext cx="6794500" cy="1409700"/>
          </a:xfrm>
        </p:spPr>
        <p:txBody>
          <a:bodyPr/>
          <a:lstStyle/>
          <a:p>
            <a:pPr eaLnBrk="1" hangingPunct="1"/>
            <a:r>
              <a:rPr lang="en-GB" sz="3700" dirty="0"/>
              <a:t>General essay writing guidelines</a:t>
            </a:r>
            <a:br>
              <a:rPr lang="en-GB" sz="3700" dirty="0"/>
            </a:br>
            <a:r>
              <a:rPr lang="en-GB" sz="1000" dirty="0"/>
              <a:t/>
            </a:r>
            <a:br>
              <a:rPr lang="en-GB" sz="1000" dirty="0"/>
            </a:br>
            <a:r>
              <a:rPr lang="en-GB" sz="1800" dirty="0"/>
              <a:t>Each teacher may have their own preferred styles or guidelines.</a:t>
            </a:r>
            <a:br>
              <a:rPr lang="en-GB" sz="1800" dirty="0"/>
            </a:br>
            <a:r>
              <a:rPr lang="en-GB" sz="1800" dirty="0"/>
              <a:t>If in doubt, </a:t>
            </a:r>
            <a:r>
              <a:rPr lang="en-GB" sz="1800" b="1" i="1" dirty="0"/>
              <a:t>ask!</a:t>
            </a:r>
            <a:endParaRPr lang="en-US" b="1" i="1" dirty="0"/>
          </a:p>
        </p:txBody>
      </p:sp>
      <p:sp>
        <p:nvSpPr>
          <p:cNvPr id="105476" name="Rectangle 4"/>
          <p:cNvSpPr>
            <a:spLocks noGrp="1" noChangeArrowheads="1"/>
          </p:cNvSpPr>
          <p:nvPr>
            <p:ph type="body" sz="half" idx="1"/>
          </p:nvPr>
        </p:nvSpPr>
        <p:spPr>
          <a:xfrm>
            <a:off x="300789" y="2190750"/>
            <a:ext cx="4126749" cy="3944347"/>
          </a:xfrm>
        </p:spPr>
        <p:txBody>
          <a:bodyPr/>
          <a:lstStyle/>
          <a:p>
            <a:pPr eaLnBrk="1" hangingPunct="1">
              <a:lnSpc>
                <a:spcPct val="90000"/>
              </a:lnSpc>
              <a:spcBef>
                <a:spcPct val="40000"/>
              </a:spcBef>
              <a:spcAft>
                <a:spcPct val="30000"/>
              </a:spcAft>
            </a:pPr>
            <a:r>
              <a:rPr lang="en-GB" sz="2400" b="1" dirty="0"/>
              <a:t>Answer the question</a:t>
            </a:r>
          </a:p>
          <a:p>
            <a:pPr eaLnBrk="1" hangingPunct="1">
              <a:lnSpc>
                <a:spcPct val="90000"/>
              </a:lnSpc>
              <a:spcBef>
                <a:spcPct val="40000"/>
              </a:spcBef>
              <a:spcAft>
                <a:spcPct val="65000"/>
              </a:spcAft>
            </a:pPr>
            <a:r>
              <a:rPr lang="en-GB" sz="2400" dirty="0"/>
              <a:t>Allow time to draft and redraft</a:t>
            </a:r>
          </a:p>
          <a:p>
            <a:pPr eaLnBrk="1" hangingPunct="1">
              <a:lnSpc>
                <a:spcPct val="90000"/>
              </a:lnSpc>
              <a:spcBef>
                <a:spcPct val="40000"/>
              </a:spcBef>
              <a:spcAft>
                <a:spcPct val="65000"/>
              </a:spcAft>
            </a:pPr>
            <a:r>
              <a:rPr lang="en-GB" sz="2400" dirty="0"/>
              <a:t>Proof read before submitting</a:t>
            </a:r>
          </a:p>
          <a:p>
            <a:pPr eaLnBrk="1" hangingPunct="1">
              <a:lnSpc>
                <a:spcPct val="90000"/>
              </a:lnSpc>
              <a:spcBef>
                <a:spcPct val="40000"/>
              </a:spcBef>
              <a:spcAft>
                <a:spcPct val="30000"/>
              </a:spcAft>
            </a:pPr>
            <a:r>
              <a:rPr lang="en-GB" sz="2400" dirty="0"/>
              <a:t>Excellent presentation</a:t>
            </a:r>
          </a:p>
          <a:p>
            <a:pPr eaLnBrk="1" hangingPunct="1">
              <a:lnSpc>
                <a:spcPct val="90000"/>
              </a:lnSpc>
              <a:spcBef>
                <a:spcPct val="40000"/>
              </a:spcBef>
              <a:spcAft>
                <a:spcPct val="30000"/>
              </a:spcAft>
            </a:pPr>
            <a:r>
              <a:rPr lang="en-GB" sz="2400" dirty="0"/>
              <a:t>Continuous piece of prose</a:t>
            </a:r>
          </a:p>
          <a:p>
            <a:pPr>
              <a:lnSpc>
                <a:spcPct val="90000"/>
              </a:lnSpc>
              <a:spcBef>
                <a:spcPct val="40000"/>
              </a:spcBef>
              <a:spcAft>
                <a:spcPct val="30000"/>
              </a:spcAft>
            </a:pPr>
            <a:r>
              <a:rPr lang="en-GB" sz="2400" dirty="0"/>
              <a:t>Keep it relevant and precise</a:t>
            </a:r>
          </a:p>
        </p:txBody>
      </p:sp>
      <p:sp>
        <p:nvSpPr>
          <p:cNvPr id="105477" name="Rectangle 5"/>
          <p:cNvSpPr>
            <a:spLocks noGrp="1" noChangeArrowheads="1"/>
          </p:cNvSpPr>
          <p:nvPr>
            <p:ph type="body" sz="half" idx="2"/>
          </p:nvPr>
        </p:nvSpPr>
        <p:spPr>
          <a:xfrm>
            <a:off x="4572000" y="2364377"/>
            <a:ext cx="4032250" cy="3944347"/>
          </a:xfrm>
        </p:spPr>
        <p:txBody>
          <a:bodyPr/>
          <a:lstStyle/>
          <a:p>
            <a:pPr>
              <a:lnSpc>
                <a:spcPct val="90000"/>
              </a:lnSpc>
              <a:spcBef>
                <a:spcPct val="40000"/>
              </a:spcBef>
              <a:spcAft>
                <a:spcPct val="30000"/>
              </a:spcAft>
            </a:pPr>
            <a:r>
              <a:rPr lang="en-GB" sz="2400" dirty="0"/>
              <a:t>Formal writing, no contractions, colloquial expressions</a:t>
            </a:r>
          </a:p>
          <a:p>
            <a:pPr eaLnBrk="1" hangingPunct="1">
              <a:lnSpc>
                <a:spcPct val="90000"/>
              </a:lnSpc>
              <a:spcBef>
                <a:spcPct val="40000"/>
              </a:spcBef>
              <a:spcAft>
                <a:spcPct val="30000"/>
              </a:spcAft>
            </a:pPr>
            <a:r>
              <a:rPr lang="en-GB" sz="2400" dirty="0"/>
              <a:t>Stick to the word count</a:t>
            </a:r>
          </a:p>
          <a:p>
            <a:pPr eaLnBrk="1" hangingPunct="1">
              <a:lnSpc>
                <a:spcPct val="90000"/>
              </a:lnSpc>
              <a:spcBef>
                <a:spcPct val="40000"/>
              </a:spcBef>
              <a:spcAft>
                <a:spcPct val="50000"/>
              </a:spcAft>
            </a:pPr>
            <a:r>
              <a:rPr lang="en-GB" sz="2400" dirty="0"/>
              <a:t>Evidence – back up with theory, facts, examples to illustrate</a:t>
            </a:r>
          </a:p>
          <a:p>
            <a:pPr eaLnBrk="1" hangingPunct="1">
              <a:lnSpc>
                <a:spcPct val="90000"/>
              </a:lnSpc>
              <a:spcBef>
                <a:spcPct val="40000"/>
              </a:spcBef>
              <a:spcAft>
                <a:spcPct val="50000"/>
              </a:spcAft>
            </a:pPr>
            <a:r>
              <a:rPr lang="en-GB" sz="2400" dirty="0"/>
              <a:t>Acknowledge and reference all sources</a:t>
            </a:r>
          </a:p>
        </p:txBody>
      </p:sp>
    </p:spTree>
    <p:extLst>
      <p:ext uri="{BB962C8B-B14F-4D97-AF65-F5344CB8AC3E}">
        <p14:creationId xmlns:p14="http://schemas.microsoft.com/office/powerpoint/2010/main" val="1334394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5476"/>
                                        </p:tgtEl>
                                        <p:attrNameLst>
                                          <p:attrName>style.visibility</p:attrName>
                                        </p:attrNameLst>
                                      </p:cBhvr>
                                      <p:to>
                                        <p:strVal val="visible"/>
                                      </p:to>
                                    </p:set>
                                  </p:childTnLst>
                                  <p:subTnLst>
                                    <p:animClr clrSpc="rgb" dir="cw">
                                      <p:cBhvr override="childStyle">
                                        <p:cTn dur="1" fill="hold" display="0" masterRel="nextClick" afterEffect="1"/>
                                        <p:tgtEl>
                                          <p:spTgt spid="105476"/>
                                        </p:tgtEl>
                                        <p:attrNameLst>
                                          <p:attrName>ppt_c</p:attrName>
                                        </p:attrNameLst>
                                      </p:cBhvr>
                                      <p:to>
                                        <a:schemeClr val="accent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5477"/>
                                        </p:tgtEl>
                                        <p:attrNameLst>
                                          <p:attrName>style.visibility</p:attrName>
                                        </p:attrNameLst>
                                      </p:cBhvr>
                                      <p:to>
                                        <p:strVal val="visible"/>
                                      </p:to>
                                    </p:set>
                                  </p:childTnLst>
                                  <p:subTnLst>
                                    <p:animClr clrSpc="rgb" dir="cw">
                                      <p:cBhvr override="childStyle">
                                        <p:cTn dur="1" fill="hold" display="0" masterRel="nextClick" afterEffect="1"/>
                                        <p:tgtEl>
                                          <p:spTgt spid="105477"/>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6" grpId="0" autoUpdateAnimBg="0"/>
      <p:bldP spid="105477"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562100" y="812802"/>
            <a:ext cx="7124700" cy="1143000"/>
          </a:xfrm>
        </p:spPr>
        <p:txBody>
          <a:bodyPr/>
          <a:lstStyle/>
          <a:p>
            <a:pPr eaLnBrk="1" hangingPunct="1"/>
            <a:r>
              <a:rPr lang="en-GB" dirty="0"/>
              <a:t>What makes a good essay?</a:t>
            </a:r>
            <a:endParaRPr lang="en-US" dirty="0"/>
          </a:p>
        </p:txBody>
      </p:sp>
      <p:sp>
        <p:nvSpPr>
          <p:cNvPr id="191491" name="Rectangle 3"/>
          <p:cNvSpPr>
            <a:spLocks noGrp="1" noChangeArrowheads="1"/>
          </p:cNvSpPr>
          <p:nvPr>
            <p:ph type="body" idx="1"/>
          </p:nvPr>
        </p:nvSpPr>
        <p:spPr>
          <a:xfrm>
            <a:off x="381000" y="2266950"/>
            <a:ext cx="8070850" cy="3760788"/>
          </a:xfrm>
        </p:spPr>
        <p:txBody>
          <a:bodyPr/>
          <a:lstStyle/>
          <a:p>
            <a:pPr eaLnBrk="1" hangingPunct="1">
              <a:lnSpc>
                <a:spcPct val="90000"/>
              </a:lnSpc>
              <a:spcAft>
                <a:spcPct val="30000"/>
              </a:spcAft>
            </a:pPr>
            <a:r>
              <a:rPr lang="en-GB" sz="2200" dirty="0"/>
              <a:t>Have you answered the question in the title?</a:t>
            </a:r>
          </a:p>
          <a:p>
            <a:pPr eaLnBrk="1" hangingPunct="1">
              <a:lnSpc>
                <a:spcPct val="90000"/>
              </a:lnSpc>
              <a:spcAft>
                <a:spcPct val="30000"/>
              </a:spcAft>
            </a:pPr>
            <a:r>
              <a:rPr lang="en-GB" sz="2200" dirty="0"/>
              <a:t>Have you drawn on the relevant parts of the course for the main content of your essay?</a:t>
            </a:r>
          </a:p>
          <a:p>
            <a:pPr eaLnBrk="1" hangingPunct="1">
              <a:lnSpc>
                <a:spcPct val="90000"/>
              </a:lnSpc>
              <a:spcAft>
                <a:spcPct val="30000"/>
              </a:spcAft>
            </a:pPr>
            <a:r>
              <a:rPr lang="en-GB" sz="2200" dirty="0"/>
              <a:t>Do you show a good grasp of the ideas you have been studying in the subject/course?</a:t>
            </a:r>
          </a:p>
          <a:p>
            <a:pPr eaLnBrk="1" hangingPunct="1">
              <a:lnSpc>
                <a:spcPct val="90000"/>
              </a:lnSpc>
              <a:spcAft>
                <a:spcPct val="30000"/>
              </a:spcAft>
            </a:pPr>
            <a:r>
              <a:rPr lang="en-GB" sz="2200" dirty="0"/>
              <a:t>Have you</a:t>
            </a:r>
            <a:r>
              <a:rPr lang="en-GB" sz="2200" b="1" dirty="0"/>
              <a:t> </a:t>
            </a:r>
            <a:r>
              <a:rPr lang="en-GB" sz="2200" dirty="0"/>
              <a:t>presented a coherent argument?</a:t>
            </a:r>
          </a:p>
          <a:p>
            <a:pPr eaLnBrk="1" hangingPunct="1">
              <a:lnSpc>
                <a:spcPct val="90000"/>
              </a:lnSpc>
              <a:spcAft>
                <a:spcPct val="30000"/>
              </a:spcAft>
            </a:pPr>
            <a:r>
              <a:rPr lang="en-GB" sz="2200" dirty="0"/>
              <a:t>Is the essay written in an objective analytical style, with appropriate use of evidence etc?</a:t>
            </a:r>
          </a:p>
          <a:p>
            <a:pPr eaLnBrk="1" hangingPunct="1">
              <a:lnSpc>
                <a:spcPct val="90000"/>
              </a:lnSpc>
              <a:spcAft>
                <a:spcPct val="30000"/>
              </a:spcAft>
            </a:pPr>
            <a:r>
              <a:rPr lang="en-GB" sz="2200" dirty="0"/>
              <a:t>Is the essay well written?</a:t>
            </a:r>
            <a:endParaRPr lang="en-US" sz="2200" dirty="0"/>
          </a:p>
        </p:txBody>
      </p:sp>
      <p:sp>
        <p:nvSpPr>
          <p:cNvPr id="2" name="Rectangle 1">
            <a:extLst>
              <a:ext uri="{FF2B5EF4-FFF2-40B4-BE49-F238E27FC236}">
                <a16:creationId xmlns:a16="http://schemas.microsoft.com/office/drawing/2014/main" id="{77D2246B-6321-4DA9-937A-5F9A68D3E046}"/>
              </a:ext>
            </a:extLst>
          </p:cNvPr>
          <p:cNvSpPr/>
          <p:nvPr/>
        </p:nvSpPr>
        <p:spPr>
          <a:xfrm>
            <a:off x="5113421" y="1938342"/>
            <a:ext cx="3573379" cy="4089396"/>
          </a:xfrm>
          <a:prstGeom prst="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000" b="1" u="sng" dirty="0">
                <a:solidFill>
                  <a:schemeClr val="tx1"/>
                </a:solidFill>
              </a:rPr>
              <a:t>Exam essays are easier to write</a:t>
            </a:r>
          </a:p>
          <a:p>
            <a:pPr algn="ctr"/>
            <a:endParaRPr lang="en-GB" sz="2000" b="1" u="sng" dirty="0">
              <a:solidFill>
                <a:schemeClr val="tx1"/>
              </a:solidFill>
            </a:endParaRPr>
          </a:p>
          <a:p>
            <a:pPr marL="285750" indent="-285750">
              <a:buFont typeface="Arial" panose="020B0604020202020204" pitchFamily="34" charset="0"/>
              <a:buChar char="•"/>
            </a:pPr>
            <a:r>
              <a:rPr lang="en-GB" sz="2000" dirty="0">
                <a:solidFill>
                  <a:schemeClr val="tx1"/>
                </a:solidFill>
              </a:rPr>
              <a:t>Generally more tolerance given to grammar spelling errors, rushed handwriting.</a:t>
            </a:r>
          </a:p>
          <a:p>
            <a:pPr marL="285750" indent="-285750">
              <a:buFont typeface="Arial" panose="020B0604020202020204" pitchFamily="34" charset="0"/>
              <a:buChar char="•"/>
            </a:pPr>
            <a:r>
              <a:rPr lang="en-GB" sz="2000" dirty="0">
                <a:solidFill>
                  <a:schemeClr val="tx1"/>
                </a:solidFill>
              </a:rPr>
              <a:t>Less evidence and fewer examples than coursework.</a:t>
            </a:r>
          </a:p>
          <a:p>
            <a:pPr marL="285750" indent="-285750">
              <a:buFont typeface="Arial" panose="020B0604020202020204" pitchFamily="34" charset="0"/>
              <a:buChar char="•"/>
            </a:pPr>
            <a:r>
              <a:rPr lang="en-GB" sz="2000" dirty="0">
                <a:solidFill>
                  <a:schemeClr val="tx1"/>
                </a:solidFill>
              </a:rPr>
              <a:t>Can write less on each point.</a:t>
            </a:r>
          </a:p>
          <a:p>
            <a:pPr marL="285750" indent="-285750">
              <a:buFont typeface="Arial" panose="020B0604020202020204" pitchFamily="34" charset="0"/>
              <a:buChar char="•"/>
            </a:pPr>
            <a:r>
              <a:rPr lang="en-GB" sz="2000" dirty="0">
                <a:solidFill>
                  <a:schemeClr val="tx1"/>
                </a:solidFill>
              </a:rPr>
              <a:t>Can miss out background detail.</a:t>
            </a:r>
          </a:p>
          <a:p>
            <a:pPr marL="285750" indent="-285750">
              <a:buFont typeface="Arial" panose="020B0604020202020204" pitchFamily="34" charset="0"/>
              <a:buChar char="•"/>
            </a:pPr>
            <a:r>
              <a:rPr lang="en-GB" sz="2000" dirty="0">
                <a:solidFill>
                  <a:schemeClr val="tx1"/>
                </a:solidFill>
              </a:rPr>
              <a:t>Don’t need a bibliography or reference list.</a:t>
            </a:r>
          </a:p>
        </p:txBody>
      </p:sp>
    </p:spTree>
    <p:extLst>
      <p:ext uri="{BB962C8B-B14F-4D97-AF65-F5344CB8AC3E}">
        <p14:creationId xmlns:p14="http://schemas.microsoft.com/office/powerpoint/2010/main" val="1280036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1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1050" y="653461"/>
            <a:ext cx="6805749" cy="1143000"/>
          </a:xfrm>
        </p:spPr>
        <p:txBody>
          <a:bodyPr/>
          <a:lstStyle/>
          <a:p>
            <a:pPr algn="l"/>
            <a:r>
              <a:rPr lang="en-GB" dirty="0"/>
              <a:t>ACTIVITY 2              </a:t>
            </a:r>
            <a:r>
              <a:rPr lang="en-GB" dirty="0">
                <a:solidFill>
                  <a:srgbClr val="FF0000"/>
                </a:solidFill>
              </a:rPr>
              <a:t>3 </a:t>
            </a:r>
            <a:r>
              <a:rPr lang="en-GB" dirty="0">
                <a:solidFill>
                  <a:srgbClr val="C00000"/>
                </a:solidFill>
              </a:rPr>
              <a:t>mins </a:t>
            </a:r>
          </a:p>
        </p:txBody>
      </p:sp>
      <p:sp>
        <p:nvSpPr>
          <p:cNvPr id="3" name="Content Placeholder 2"/>
          <p:cNvSpPr>
            <a:spLocks noGrp="1"/>
          </p:cNvSpPr>
          <p:nvPr>
            <p:ph idx="1"/>
          </p:nvPr>
        </p:nvSpPr>
        <p:spPr>
          <a:xfrm>
            <a:off x="762000" y="2246810"/>
            <a:ext cx="7696200" cy="3696789"/>
          </a:xfrm>
        </p:spPr>
        <p:txBody>
          <a:bodyPr/>
          <a:lstStyle/>
          <a:p>
            <a:pPr>
              <a:spcAft>
                <a:spcPts val="1800"/>
              </a:spcAft>
            </a:pPr>
            <a:r>
              <a:rPr lang="en-GB" dirty="0"/>
              <a:t>Look at the two example introductions to an essay.</a:t>
            </a:r>
          </a:p>
          <a:p>
            <a:pPr>
              <a:spcAft>
                <a:spcPts val="1800"/>
              </a:spcAft>
            </a:pPr>
            <a:r>
              <a:rPr lang="en-GB" dirty="0"/>
              <a:t>Which is the ‘better’ example?</a:t>
            </a:r>
          </a:p>
          <a:p>
            <a:pPr>
              <a:spcAft>
                <a:spcPts val="1800"/>
              </a:spcAft>
            </a:pPr>
            <a:r>
              <a:rPr lang="en-GB" dirty="0"/>
              <a:t>Why?</a:t>
            </a:r>
          </a:p>
        </p:txBody>
      </p:sp>
      <p:pic>
        <p:nvPicPr>
          <p:cNvPr id="4" name="Picture 2" descr="Image result for alarm clock clip art free">
            <a:extLst>
              <a:ext uri="{FF2B5EF4-FFF2-40B4-BE49-F238E27FC236}">
                <a16:creationId xmlns:a16="http://schemas.microsoft.com/office/drawing/2014/main" id="{25DAD4E7-263A-439B-889C-8915D9ED6D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6350" y="239658"/>
            <a:ext cx="972141" cy="1349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188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6637F-909A-46F9-BDD9-00038CE88DCF}"/>
              </a:ext>
            </a:extLst>
          </p:cNvPr>
          <p:cNvSpPr>
            <a:spLocks noGrp="1"/>
          </p:cNvSpPr>
          <p:nvPr>
            <p:ph type="title"/>
          </p:nvPr>
        </p:nvSpPr>
        <p:spPr>
          <a:xfrm>
            <a:off x="457200" y="255044"/>
            <a:ext cx="8229600" cy="1143000"/>
          </a:xfrm>
        </p:spPr>
        <p:txBody>
          <a:bodyPr/>
          <a:lstStyle/>
          <a:p>
            <a:r>
              <a:rPr lang="en-GB" sz="2400" dirty="0">
                <a:solidFill>
                  <a:srgbClr val="C00000"/>
                </a:solidFill>
                <a:latin typeface="Arial" panose="020B0604020202020204" pitchFamily="34" charset="0"/>
                <a:ea typeface="Times New Roman" panose="02020603050405020304" pitchFamily="18" charset="0"/>
              </a:rPr>
              <a:t>Example 1: </a:t>
            </a:r>
            <a:r>
              <a:rPr lang="en-GB" sz="2400" dirty="0">
                <a:latin typeface="Arial" panose="020B0604020202020204" pitchFamily="34" charset="0"/>
                <a:ea typeface="Times New Roman" panose="02020603050405020304" pitchFamily="18" charset="0"/>
              </a:rPr>
              <a:t>Assess the promise and current impact of information and communication technology (ICT) in the home.</a:t>
            </a:r>
            <a:endParaRPr lang="en-GB" dirty="0"/>
          </a:p>
        </p:txBody>
      </p:sp>
      <p:sp>
        <p:nvSpPr>
          <p:cNvPr id="3" name="Content Placeholder 2">
            <a:extLst>
              <a:ext uri="{FF2B5EF4-FFF2-40B4-BE49-F238E27FC236}">
                <a16:creationId xmlns:a16="http://schemas.microsoft.com/office/drawing/2014/main" id="{C961859D-77C6-47C3-A9A5-7931ED23BDEC}"/>
              </a:ext>
            </a:extLst>
          </p:cNvPr>
          <p:cNvSpPr>
            <a:spLocks noGrp="1"/>
          </p:cNvSpPr>
          <p:nvPr>
            <p:ph idx="1"/>
          </p:nvPr>
        </p:nvSpPr>
        <p:spPr>
          <a:xfrm>
            <a:off x="457200" y="1404257"/>
            <a:ext cx="8229600" cy="4525963"/>
          </a:xfrm>
        </p:spPr>
        <p:txBody>
          <a:bodyPr/>
          <a:lstStyle/>
          <a:p>
            <a:pPr marL="0" indent="0">
              <a:buNone/>
            </a:pPr>
            <a:r>
              <a:rPr lang="en-GB" sz="2200" dirty="0">
                <a:effectLst/>
                <a:latin typeface="Arial" panose="020B0604020202020204" pitchFamily="34" charset="0"/>
                <a:ea typeface="Times New Roman" panose="02020603050405020304" pitchFamily="18" charset="0"/>
              </a:rPr>
              <a:t>Information and Communication Technology (ICT) is a recent product of the convergence of previously separate electronic technologies: the computer and certain forms of electronic mass communication.  A simple definition of ICT is: “Those technologies, systems, and procedures which store, retrieve, process, and transmit electronic information” (Lyon, 2008, p:10).  As such, ICT embraces not only computers, but telephones, machines, satellite communication, television etc. and the methods and systems by which they operate.  ICT is an area of technical and economic development that has undergone a rapid increase in growth and sophistication in the last two decades (Forester, 2021).  The extent of this growth has meant that forms of ICT are now likely to be present in every area of our everyday lives, and the focus here is on the home.</a:t>
            </a:r>
            <a:endParaRPr lang="en-GB"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2832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6637F-909A-46F9-BDD9-00038CE88DCF}"/>
              </a:ext>
            </a:extLst>
          </p:cNvPr>
          <p:cNvSpPr>
            <a:spLocks noGrp="1"/>
          </p:cNvSpPr>
          <p:nvPr>
            <p:ph type="title"/>
          </p:nvPr>
        </p:nvSpPr>
        <p:spPr>
          <a:xfrm>
            <a:off x="457200" y="255044"/>
            <a:ext cx="8229600" cy="1143000"/>
          </a:xfrm>
        </p:spPr>
        <p:txBody>
          <a:bodyPr/>
          <a:lstStyle/>
          <a:p>
            <a:r>
              <a:rPr lang="en-GB" sz="2400" dirty="0">
                <a:solidFill>
                  <a:srgbClr val="C00000"/>
                </a:solidFill>
                <a:latin typeface="Arial" panose="020B0604020202020204" pitchFamily="34" charset="0"/>
                <a:ea typeface="Times New Roman" panose="02020603050405020304" pitchFamily="18" charset="0"/>
              </a:rPr>
              <a:t>Example 2: </a:t>
            </a:r>
            <a:r>
              <a:rPr lang="en-GB" sz="2400" dirty="0">
                <a:latin typeface="Arial" panose="020B0604020202020204" pitchFamily="34" charset="0"/>
                <a:ea typeface="Times New Roman" panose="02020603050405020304" pitchFamily="18" charset="0"/>
              </a:rPr>
              <a:t>Assess the promise and current impact of information and communication technology (ICT) in the home.</a:t>
            </a:r>
            <a:endParaRPr lang="en-GB" dirty="0"/>
          </a:p>
        </p:txBody>
      </p:sp>
      <p:sp>
        <p:nvSpPr>
          <p:cNvPr id="3" name="Content Placeholder 2">
            <a:extLst>
              <a:ext uri="{FF2B5EF4-FFF2-40B4-BE49-F238E27FC236}">
                <a16:creationId xmlns:a16="http://schemas.microsoft.com/office/drawing/2014/main" id="{C961859D-77C6-47C3-A9A5-7931ED23BDEC}"/>
              </a:ext>
            </a:extLst>
          </p:cNvPr>
          <p:cNvSpPr>
            <a:spLocks noGrp="1"/>
          </p:cNvSpPr>
          <p:nvPr>
            <p:ph idx="1"/>
          </p:nvPr>
        </p:nvSpPr>
        <p:spPr>
          <a:xfrm>
            <a:off x="457200" y="1404257"/>
            <a:ext cx="8229600" cy="4525963"/>
          </a:xfrm>
        </p:spPr>
        <p:txBody>
          <a:bodyPr/>
          <a:lstStyle/>
          <a:p>
            <a:pPr marL="0" indent="0">
              <a:buNone/>
            </a:pPr>
            <a:r>
              <a:rPr lang="en-GB" sz="2400" dirty="0">
                <a:effectLst/>
                <a:latin typeface="Arial" panose="020B0604020202020204" pitchFamily="34" charset="0"/>
                <a:ea typeface="Times New Roman" panose="02020603050405020304" pitchFamily="18" charset="0"/>
              </a:rPr>
              <a:t>ICT is massive and there is a lot of it that we use everyday and take for granted without realising it!  Take washing machines for instances, one hundred years ago we wouldn’t have had them and it would have taken ages two wash your clothes but now you can do them in a jiffy.   Likewise computers, we can use them for games or wordprocessing or for lerning things on.  So its obvious that ICT is very important in lots of ways and in this essay first of all I will be giving a definition of ICT and then going on to look at how ICTworks in the home and so on, and seeing what current impact there is on us and as you will see it’s pretty important in lots of ways as you will see later.</a:t>
            </a:r>
            <a:endParaRPr lang="en-GB" sz="2400" dirty="0">
              <a:effectLst/>
              <a:latin typeface="Times New Roman" panose="02020603050405020304" pitchFamily="18" charset="0"/>
              <a:ea typeface="Times New Roman" panose="02020603050405020304" pitchFamily="18" charset="0"/>
            </a:endParaRPr>
          </a:p>
          <a:p>
            <a:pPr marL="0" indent="0">
              <a:buNone/>
            </a:pPr>
            <a:endParaRPr lang="en-GB"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22001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1720" y="457200"/>
            <a:ext cx="7432158" cy="1143000"/>
          </a:xfrm>
        </p:spPr>
        <p:txBody>
          <a:bodyPr/>
          <a:lstStyle/>
          <a:p>
            <a:r>
              <a:rPr lang="en-GB" dirty="0"/>
              <a:t>RECAP: Essay writing steps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18560419"/>
              </p:ext>
            </p:extLst>
          </p:nvPr>
        </p:nvGraphicFramePr>
        <p:xfrm>
          <a:off x="457199" y="1600200"/>
          <a:ext cx="8516679" cy="4756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41A6EBD-EB9A-BB4E-90CB-DE95023EFE98}" type="slidenum">
              <a:rPr lang="en-US" smtClean="0"/>
              <a:pPr/>
              <a:t>29</a:t>
            </a:fld>
            <a:endParaRPr lang="en-US" dirty="0"/>
          </a:p>
        </p:txBody>
      </p:sp>
      <p:pic>
        <p:nvPicPr>
          <p:cNvPr id="8" name="Picture 2" descr="https://upload.wikimedia.org/wikipedia/commons/thumb/8/8b/2010-07-20_Black_windup_alarm_clock_face.jpg/220px-2010-07-20_Black_windup_alarm_clock_face.jpg">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23979" y="2915098"/>
            <a:ext cx="1356095" cy="1725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368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468626"/>
            <a:ext cx="6858000" cy="1143000"/>
          </a:xfrm>
        </p:spPr>
        <p:txBody>
          <a:bodyPr/>
          <a:lstStyle/>
          <a:p>
            <a:r>
              <a:rPr lang="en-GB" dirty="0"/>
              <a:t>Essays require a number of intellectual skills:</a:t>
            </a:r>
            <a:br>
              <a:rPr lang="en-GB" dirty="0"/>
            </a:br>
            <a:endParaRPr lang="en-GB" dirty="0"/>
          </a:p>
        </p:txBody>
      </p:sp>
      <p:sp>
        <p:nvSpPr>
          <p:cNvPr id="3" name="Content Placeholder 2"/>
          <p:cNvSpPr>
            <a:spLocks noGrp="1"/>
          </p:cNvSpPr>
          <p:nvPr>
            <p:ph idx="1"/>
          </p:nvPr>
        </p:nvSpPr>
        <p:spPr>
          <a:xfrm>
            <a:off x="286603" y="2199190"/>
            <a:ext cx="8400197" cy="3926974"/>
          </a:xfrm>
        </p:spPr>
        <p:txBody>
          <a:bodyPr/>
          <a:lstStyle/>
          <a:p>
            <a:pPr marL="457200" indent="-457200">
              <a:lnSpc>
                <a:spcPct val="80000"/>
              </a:lnSpc>
              <a:spcBef>
                <a:spcPts val="1800"/>
              </a:spcBef>
              <a:buFont typeface="Arial" panose="020B0604020202020204" pitchFamily="34" charset="0"/>
              <a:buChar char="•"/>
            </a:pPr>
            <a:r>
              <a:rPr lang="en-GB" dirty="0"/>
              <a:t>You need to be able to understand information</a:t>
            </a:r>
          </a:p>
          <a:p>
            <a:pPr marL="457200" indent="-457200">
              <a:lnSpc>
                <a:spcPct val="80000"/>
              </a:lnSpc>
              <a:spcBef>
                <a:spcPts val="1800"/>
              </a:spcBef>
              <a:buFont typeface="Arial" panose="020B0604020202020204" pitchFamily="34" charset="0"/>
              <a:buChar char="•"/>
            </a:pPr>
            <a:r>
              <a:rPr lang="en-GB" dirty="0"/>
              <a:t>Organise ideas</a:t>
            </a:r>
          </a:p>
          <a:p>
            <a:pPr marL="457200" indent="-457200">
              <a:lnSpc>
                <a:spcPct val="80000"/>
              </a:lnSpc>
              <a:spcBef>
                <a:spcPts val="1800"/>
              </a:spcBef>
              <a:buFont typeface="Arial" panose="020B0604020202020204" pitchFamily="34" charset="0"/>
              <a:buChar char="•"/>
            </a:pPr>
            <a:r>
              <a:rPr lang="en-GB" dirty="0"/>
              <a:t>Formulate arguments</a:t>
            </a:r>
          </a:p>
          <a:p>
            <a:pPr marL="457200" indent="-457200">
              <a:lnSpc>
                <a:spcPct val="80000"/>
              </a:lnSpc>
              <a:spcBef>
                <a:spcPts val="1800"/>
              </a:spcBef>
              <a:buFont typeface="Arial" panose="020B0604020202020204" pitchFamily="34" charset="0"/>
              <a:buChar char="•"/>
            </a:pPr>
            <a:r>
              <a:rPr lang="en-GB" dirty="0"/>
              <a:t>Create structure</a:t>
            </a:r>
          </a:p>
          <a:p>
            <a:pPr marL="457200" indent="-457200">
              <a:lnSpc>
                <a:spcPct val="80000"/>
              </a:lnSpc>
              <a:spcBef>
                <a:spcPts val="1800"/>
              </a:spcBef>
              <a:buFont typeface="Arial" panose="020B0604020202020204" pitchFamily="34" charset="0"/>
              <a:buChar char="•"/>
            </a:pPr>
            <a:r>
              <a:rPr lang="en-GB" dirty="0"/>
              <a:t>Write in a disciplined manner</a:t>
            </a:r>
          </a:p>
          <a:p>
            <a:pPr marL="457200" indent="-457200">
              <a:lnSpc>
                <a:spcPct val="80000"/>
              </a:lnSpc>
              <a:spcBef>
                <a:spcPts val="1800"/>
              </a:spcBef>
              <a:buFont typeface="Arial" panose="020B0604020202020204" pitchFamily="34" charset="0"/>
              <a:buChar char="•"/>
            </a:pPr>
            <a:r>
              <a:rPr lang="en-GB" dirty="0"/>
              <a:t>Plus, if in exam situation, under pressure and in a fixed time period</a:t>
            </a:r>
          </a:p>
        </p:txBody>
      </p:sp>
      <p:sp>
        <p:nvSpPr>
          <p:cNvPr id="4" name="Slide Number Placeholder 3"/>
          <p:cNvSpPr>
            <a:spLocks noGrp="1"/>
          </p:cNvSpPr>
          <p:nvPr>
            <p:ph type="sldNum" sz="quarter" idx="12"/>
          </p:nvPr>
        </p:nvSpPr>
        <p:spPr/>
        <p:txBody>
          <a:bodyPr/>
          <a:lstStyle/>
          <a:p>
            <a:fld id="{B41A6EBD-EB9A-BB4E-90CB-DE95023EFE98}" type="slidenum">
              <a:rPr lang="en-US" smtClean="0"/>
              <a:pPr/>
              <a:t>3</a:t>
            </a:fld>
            <a:endParaRPr lang="en-US" dirty="0"/>
          </a:p>
        </p:txBody>
      </p:sp>
    </p:spTree>
    <p:extLst>
      <p:ext uri="{BB962C8B-B14F-4D97-AF65-F5344CB8AC3E}">
        <p14:creationId xmlns:p14="http://schemas.microsoft.com/office/powerpoint/2010/main" val="1590813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1720" y="457200"/>
            <a:ext cx="7432158" cy="1143000"/>
          </a:xfrm>
        </p:spPr>
        <p:txBody>
          <a:bodyPr/>
          <a:lstStyle/>
          <a:p>
            <a:r>
              <a:rPr lang="en-GB" dirty="0"/>
              <a:t>Essay writing in exams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24545124"/>
              </p:ext>
            </p:extLst>
          </p:nvPr>
        </p:nvGraphicFramePr>
        <p:xfrm>
          <a:off x="457199" y="1600200"/>
          <a:ext cx="8516679" cy="4756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41A6EBD-EB9A-BB4E-90CB-DE95023EFE98}" type="slidenum">
              <a:rPr lang="en-US" smtClean="0"/>
              <a:pPr/>
              <a:t>30</a:t>
            </a:fld>
            <a:endParaRPr lang="en-US" dirty="0"/>
          </a:p>
        </p:txBody>
      </p:sp>
      <p:pic>
        <p:nvPicPr>
          <p:cNvPr id="8" name="Picture 2" descr="https://upload.wikimedia.org/wikipedia/commons/thumb/8/8b/2010-07-20_Black_windup_alarm_clock_face.jpg/220px-2010-07-20_Black_windup_alarm_clock_face.jpg">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23979" y="2915098"/>
            <a:ext cx="1356095" cy="17259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04837A7-1244-49B2-AF9D-12612A7F2A15}"/>
              </a:ext>
            </a:extLst>
          </p:cNvPr>
          <p:cNvSpPr txBox="1"/>
          <p:nvPr/>
        </p:nvSpPr>
        <p:spPr>
          <a:xfrm>
            <a:off x="7291137" y="3898232"/>
            <a:ext cx="1682741" cy="1477328"/>
          </a:xfrm>
          <a:prstGeom prst="rect">
            <a:avLst/>
          </a:prstGeom>
          <a:noFill/>
        </p:spPr>
        <p:txBody>
          <a:bodyPr wrap="square" rtlCol="0">
            <a:spAutoFit/>
          </a:bodyPr>
          <a:lstStyle/>
          <a:p>
            <a:r>
              <a:rPr lang="en-GB" dirty="0"/>
              <a:t>Identify key areas</a:t>
            </a:r>
          </a:p>
          <a:p>
            <a:r>
              <a:rPr lang="en-GB" dirty="0"/>
              <a:t>Logical order</a:t>
            </a:r>
          </a:p>
          <a:p>
            <a:r>
              <a:rPr lang="en-GB" dirty="0"/>
              <a:t>Plan your time for each section</a:t>
            </a:r>
          </a:p>
        </p:txBody>
      </p:sp>
    </p:spTree>
    <p:extLst>
      <p:ext uri="{BB962C8B-B14F-4D97-AF65-F5344CB8AC3E}">
        <p14:creationId xmlns:p14="http://schemas.microsoft.com/office/powerpoint/2010/main" val="15949517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DA62389-07FF-449D-9AC6-599B12613C32}"/>
              </a:ext>
            </a:extLst>
          </p:cNvPr>
          <p:cNvSpPr>
            <a:spLocks noGrp="1"/>
          </p:cNvSpPr>
          <p:nvPr>
            <p:ph type="sldNum" sz="quarter" idx="12"/>
          </p:nvPr>
        </p:nvSpPr>
        <p:spPr/>
        <p:txBody>
          <a:bodyPr/>
          <a:lstStyle/>
          <a:p>
            <a:fld id="{B41A6EBD-EB9A-BB4E-90CB-DE95023EFE98}" type="slidenum">
              <a:rPr lang="en-US" smtClean="0"/>
              <a:pPr/>
              <a:t>31</a:t>
            </a:fld>
            <a:endParaRPr lang="en-US" dirty="0"/>
          </a:p>
        </p:txBody>
      </p:sp>
      <p:sp>
        <p:nvSpPr>
          <p:cNvPr id="6" name="Text Placeholder 5">
            <a:extLst>
              <a:ext uri="{FF2B5EF4-FFF2-40B4-BE49-F238E27FC236}">
                <a16:creationId xmlns:a16="http://schemas.microsoft.com/office/drawing/2014/main" id="{23BB106E-9276-4C4D-B0DA-028C84DF53DE}"/>
              </a:ext>
            </a:extLst>
          </p:cNvPr>
          <p:cNvSpPr>
            <a:spLocks noGrp="1"/>
          </p:cNvSpPr>
          <p:nvPr>
            <p:ph type="body" idx="4294967295"/>
          </p:nvPr>
        </p:nvSpPr>
        <p:spPr>
          <a:xfrm>
            <a:off x="685800" y="1928813"/>
            <a:ext cx="7772400" cy="1500187"/>
          </a:xfrm>
          <a:prstGeom prst="rect">
            <a:avLst/>
          </a:prstGeom>
        </p:spPr>
        <p:txBody>
          <a:bodyPr/>
          <a:lstStyle/>
          <a:p>
            <a:pPr marL="0" indent="0" algn="ctr">
              <a:buNone/>
            </a:pPr>
            <a:r>
              <a:rPr lang="en-GB" sz="6600" dirty="0"/>
              <a:t>Thank you</a:t>
            </a:r>
          </a:p>
          <a:p>
            <a:pPr marL="0" indent="0" algn="ctr">
              <a:buNone/>
            </a:pPr>
            <a:endParaRPr lang="en-GB" sz="6600" dirty="0"/>
          </a:p>
          <a:p>
            <a:pPr marL="0" indent="0" algn="ctr">
              <a:buNone/>
            </a:pPr>
            <a:r>
              <a:rPr lang="en-GB" sz="6600" dirty="0" err="1"/>
              <a:t>Diolch</a:t>
            </a:r>
            <a:endParaRPr lang="en-GB" sz="6600" dirty="0"/>
          </a:p>
        </p:txBody>
      </p:sp>
    </p:spTree>
    <p:extLst>
      <p:ext uri="{BB962C8B-B14F-4D97-AF65-F5344CB8AC3E}">
        <p14:creationId xmlns:p14="http://schemas.microsoft.com/office/powerpoint/2010/main" val="4014028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789610" y="846138"/>
            <a:ext cx="6897189" cy="1143000"/>
          </a:xfrm>
        </p:spPr>
        <p:txBody>
          <a:bodyPr/>
          <a:lstStyle/>
          <a:p>
            <a:pPr eaLnBrk="1" hangingPunct="1"/>
            <a:r>
              <a:rPr lang="en-GB" b="1" dirty="0">
                <a:solidFill>
                  <a:srgbClr val="C00000"/>
                </a:solidFill>
              </a:rPr>
              <a:t>BEFORE </a:t>
            </a:r>
            <a:r>
              <a:rPr lang="en-GB" b="1" dirty="0"/>
              <a:t>you start to write</a:t>
            </a:r>
            <a:endParaRPr lang="en-US" sz="6000" dirty="0"/>
          </a:p>
        </p:txBody>
      </p:sp>
      <p:sp>
        <p:nvSpPr>
          <p:cNvPr id="108547" name="Rectangle 3"/>
          <p:cNvSpPr>
            <a:spLocks noGrp="1" noChangeArrowheads="1"/>
          </p:cNvSpPr>
          <p:nvPr>
            <p:ph type="body" idx="1"/>
          </p:nvPr>
        </p:nvSpPr>
        <p:spPr>
          <a:xfrm>
            <a:off x="653143" y="2067116"/>
            <a:ext cx="8240032" cy="4548188"/>
          </a:xfrm>
        </p:spPr>
        <p:txBody>
          <a:bodyPr/>
          <a:lstStyle/>
          <a:p>
            <a:pPr marL="457200" indent="-457200">
              <a:lnSpc>
                <a:spcPct val="80000"/>
              </a:lnSpc>
              <a:spcAft>
                <a:spcPct val="40000"/>
              </a:spcAft>
              <a:buFont typeface="+mj-lt"/>
              <a:buAutoNum type="arabicPeriod"/>
            </a:pPr>
            <a:r>
              <a:rPr lang="en-GB" sz="2000" dirty="0"/>
              <a:t>Read the question!</a:t>
            </a:r>
          </a:p>
          <a:p>
            <a:pPr marL="457200" indent="-457200">
              <a:lnSpc>
                <a:spcPct val="80000"/>
              </a:lnSpc>
              <a:spcAft>
                <a:spcPct val="40000"/>
              </a:spcAft>
              <a:buFont typeface="+mj-lt"/>
              <a:buAutoNum type="arabicPeriod"/>
            </a:pPr>
            <a:r>
              <a:rPr lang="en-GB" sz="2000" dirty="0"/>
              <a:t>Analyse the essay title</a:t>
            </a:r>
          </a:p>
          <a:p>
            <a:pPr marL="857250" lvl="1" indent="-457200">
              <a:lnSpc>
                <a:spcPct val="80000"/>
              </a:lnSpc>
              <a:spcAft>
                <a:spcPct val="40000"/>
              </a:spcAft>
            </a:pPr>
            <a:r>
              <a:rPr lang="en-GB" sz="1600" dirty="0"/>
              <a:t>SARI / BUG</a:t>
            </a:r>
          </a:p>
          <a:p>
            <a:pPr marL="857250" lvl="1" indent="-457200">
              <a:lnSpc>
                <a:spcPct val="80000"/>
              </a:lnSpc>
              <a:spcAft>
                <a:spcPct val="40000"/>
              </a:spcAft>
            </a:pPr>
            <a:r>
              <a:rPr lang="en-GB" sz="1600" dirty="0"/>
              <a:t>‘Instruction’ words</a:t>
            </a:r>
          </a:p>
          <a:p>
            <a:pPr marL="857250" lvl="1" indent="-457200">
              <a:lnSpc>
                <a:spcPct val="80000"/>
              </a:lnSpc>
              <a:spcAft>
                <a:spcPct val="40000"/>
              </a:spcAft>
            </a:pPr>
            <a:r>
              <a:rPr lang="en-GB" sz="1600" dirty="0"/>
              <a:t>Underline what you think are the key words</a:t>
            </a:r>
          </a:p>
          <a:p>
            <a:pPr marL="457200" indent="-457200">
              <a:lnSpc>
                <a:spcPct val="80000"/>
              </a:lnSpc>
              <a:spcAft>
                <a:spcPct val="40000"/>
              </a:spcAft>
              <a:buFont typeface="+mj-lt"/>
              <a:buAutoNum type="arabicPeriod"/>
            </a:pPr>
            <a:r>
              <a:rPr lang="en-GB" sz="2000" dirty="0"/>
              <a:t>Ask yourself the following questions:</a:t>
            </a:r>
          </a:p>
          <a:p>
            <a:pPr marL="857250" lvl="1" indent="-457200">
              <a:lnSpc>
                <a:spcPct val="80000"/>
              </a:lnSpc>
              <a:spcAft>
                <a:spcPct val="40000"/>
              </a:spcAft>
              <a:buFont typeface="+mj-lt"/>
              <a:buAutoNum type="alphaUcPeriod"/>
            </a:pPr>
            <a:r>
              <a:rPr lang="en-GB" sz="1600" dirty="0"/>
              <a:t>What is the relevant content?</a:t>
            </a:r>
          </a:p>
          <a:p>
            <a:pPr marL="857250" lvl="1" indent="-457200">
              <a:lnSpc>
                <a:spcPct val="80000"/>
              </a:lnSpc>
              <a:spcAft>
                <a:spcPct val="40000"/>
              </a:spcAft>
              <a:buFont typeface="+mj-lt"/>
              <a:buAutoNum type="alphaUcPeriod"/>
            </a:pPr>
            <a:r>
              <a:rPr lang="en-GB" sz="1600" dirty="0"/>
              <a:t>What are the most important elements?</a:t>
            </a:r>
          </a:p>
          <a:p>
            <a:pPr marL="857250" lvl="1" indent="-457200">
              <a:lnSpc>
                <a:spcPct val="80000"/>
              </a:lnSpc>
              <a:spcAft>
                <a:spcPct val="40000"/>
              </a:spcAft>
              <a:buFont typeface="+mj-lt"/>
              <a:buAutoNum type="alphaUcPeriod"/>
            </a:pPr>
            <a:r>
              <a:rPr lang="en-GB" sz="1600" dirty="0"/>
              <a:t>Are there any assumptions in the question, any implications of these?</a:t>
            </a:r>
          </a:p>
          <a:p>
            <a:pPr marL="457200" indent="-457200">
              <a:lnSpc>
                <a:spcPct val="80000"/>
              </a:lnSpc>
              <a:spcAft>
                <a:spcPct val="40000"/>
              </a:spcAft>
              <a:buFont typeface="+mj-lt"/>
              <a:buAutoNum type="arabicPeriod"/>
            </a:pPr>
            <a:r>
              <a:rPr lang="en-GB" sz="2000" dirty="0"/>
              <a:t>Make a plan / draft outline</a:t>
            </a:r>
          </a:p>
          <a:p>
            <a:pPr marL="457200" indent="-457200">
              <a:lnSpc>
                <a:spcPct val="80000"/>
              </a:lnSpc>
              <a:spcAft>
                <a:spcPct val="40000"/>
              </a:spcAft>
              <a:buFont typeface="+mj-lt"/>
              <a:buAutoNum type="arabicPeriod"/>
            </a:pPr>
            <a:r>
              <a:rPr lang="en-GB" sz="2000" dirty="0"/>
              <a:t>Recheck back to the question - is your plan addressing the key areas?</a:t>
            </a:r>
          </a:p>
        </p:txBody>
      </p:sp>
    </p:spTree>
    <p:extLst>
      <p:ext uri="{BB962C8B-B14F-4D97-AF65-F5344CB8AC3E}">
        <p14:creationId xmlns:p14="http://schemas.microsoft.com/office/powerpoint/2010/main" val="662994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0" end="0"/>
                                            </p:txEl>
                                          </p:spTgt>
                                        </p:tgtEl>
                                        <p:attrNameLst>
                                          <p:attrName>ppt_c</p:attrName>
                                        </p:attrNameLst>
                                      </p:cBhvr>
                                      <p:to>
                                        <a:schemeClr val="accent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8547">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1" end="1"/>
                                            </p:txEl>
                                          </p:spTgt>
                                        </p:tgtEl>
                                        <p:attrNameLst>
                                          <p:attrName>ppt_c</p:attrName>
                                        </p:attrNameLst>
                                      </p:cBhvr>
                                      <p:to>
                                        <a:schemeClr val="accent2"/>
                                      </p:to>
                                    </p:animClr>
                                  </p:subTnLst>
                                </p:cTn>
                              </p:par>
                              <p:par>
                                <p:cTn id="11" presetID="1" presetClass="entr" presetSubtype="0" fill="hold" grpId="0" nodeType="withEffect">
                                  <p:stCondLst>
                                    <p:cond delay="0"/>
                                  </p:stCondLst>
                                  <p:childTnLst>
                                    <p:set>
                                      <p:cBhvr>
                                        <p:cTn id="12" dur="1" fill="hold">
                                          <p:stCondLst>
                                            <p:cond delay="0"/>
                                          </p:stCondLst>
                                        </p:cTn>
                                        <p:tgtEl>
                                          <p:spTgt spid="10854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2" end="2"/>
                                            </p:txEl>
                                          </p:spTgt>
                                        </p:tgtEl>
                                        <p:attrNameLst>
                                          <p:attrName>ppt_c</p:attrName>
                                        </p:attrNameLst>
                                      </p:cBhvr>
                                      <p:to>
                                        <a:schemeClr val="accent2"/>
                                      </p:to>
                                    </p:animClr>
                                  </p:subTnLst>
                                </p:cTn>
                              </p:par>
                              <p:par>
                                <p:cTn id="13" presetID="1" presetClass="entr" presetSubtype="0" fill="hold" grpId="0" nodeType="withEffect">
                                  <p:stCondLst>
                                    <p:cond delay="0"/>
                                  </p:stCondLst>
                                  <p:childTnLst>
                                    <p:set>
                                      <p:cBhvr>
                                        <p:cTn id="14" dur="1" fill="hold">
                                          <p:stCondLst>
                                            <p:cond delay="0"/>
                                          </p:stCondLst>
                                        </p:cTn>
                                        <p:tgtEl>
                                          <p:spTgt spid="108547">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3" end="3"/>
                                            </p:txEl>
                                          </p:spTgt>
                                        </p:tgtEl>
                                        <p:attrNameLst>
                                          <p:attrName>ppt_c</p:attrName>
                                        </p:attrNameLst>
                                      </p:cBhvr>
                                      <p:to>
                                        <a:schemeClr val="accent2"/>
                                      </p:to>
                                    </p:animClr>
                                  </p:subTnLst>
                                </p:cTn>
                              </p:par>
                              <p:par>
                                <p:cTn id="15" presetID="1" presetClass="entr" presetSubtype="0" fill="hold" grpId="0" nodeType="withEffect">
                                  <p:stCondLst>
                                    <p:cond delay="0"/>
                                  </p:stCondLst>
                                  <p:childTnLst>
                                    <p:set>
                                      <p:cBhvr>
                                        <p:cTn id="16" dur="1" fill="hold">
                                          <p:stCondLst>
                                            <p:cond delay="0"/>
                                          </p:stCondLst>
                                        </p:cTn>
                                        <p:tgtEl>
                                          <p:spTgt spid="108547">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4" end="4"/>
                                            </p:txEl>
                                          </p:spTgt>
                                        </p:tgtEl>
                                        <p:attrNameLst>
                                          <p:attrName>ppt_c</p:attrName>
                                        </p:attrNameLst>
                                      </p:cBhvr>
                                      <p:to>
                                        <a:schemeClr val="accent2"/>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8547">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5" end="5"/>
                                            </p:txEl>
                                          </p:spTgt>
                                        </p:tgtEl>
                                        <p:attrNameLst>
                                          <p:attrName>ppt_c</p:attrName>
                                        </p:attrNameLst>
                                      </p:cBhvr>
                                      <p:to>
                                        <a:schemeClr val="accent2"/>
                                      </p:to>
                                    </p:animClr>
                                  </p:subTnLst>
                                </p:cTn>
                              </p:par>
                              <p:par>
                                <p:cTn id="21" presetID="1" presetClass="entr" presetSubtype="0" fill="hold" grpId="0" nodeType="withEffect">
                                  <p:stCondLst>
                                    <p:cond delay="0"/>
                                  </p:stCondLst>
                                  <p:childTnLst>
                                    <p:set>
                                      <p:cBhvr>
                                        <p:cTn id="22" dur="1" fill="hold">
                                          <p:stCondLst>
                                            <p:cond delay="0"/>
                                          </p:stCondLst>
                                        </p:cTn>
                                        <p:tgtEl>
                                          <p:spTgt spid="108547">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6" end="6"/>
                                            </p:txEl>
                                          </p:spTgt>
                                        </p:tgtEl>
                                        <p:attrNameLst>
                                          <p:attrName>ppt_c</p:attrName>
                                        </p:attrNameLst>
                                      </p:cBhvr>
                                      <p:to>
                                        <a:schemeClr val="accent2"/>
                                      </p:to>
                                    </p:animClr>
                                  </p:subTnLst>
                                </p:cTn>
                              </p:par>
                              <p:par>
                                <p:cTn id="23" presetID="1" presetClass="entr" presetSubtype="0" fill="hold" grpId="0" nodeType="withEffect">
                                  <p:stCondLst>
                                    <p:cond delay="0"/>
                                  </p:stCondLst>
                                  <p:childTnLst>
                                    <p:set>
                                      <p:cBhvr>
                                        <p:cTn id="24" dur="1" fill="hold">
                                          <p:stCondLst>
                                            <p:cond delay="0"/>
                                          </p:stCondLst>
                                        </p:cTn>
                                        <p:tgtEl>
                                          <p:spTgt spid="108547">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7" end="7"/>
                                            </p:txEl>
                                          </p:spTgt>
                                        </p:tgtEl>
                                        <p:attrNameLst>
                                          <p:attrName>ppt_c</p:attrName>
                                        </p:attrNameLst>
                                      </p:cBhvr>
                                      <p:to>
                                        <a:schemeClr val="accent2"/>
                                      </p:to>
                                    </p:animClr>
                                  </p:subTnLst>
                                </p:cTn>
                              </p:par>
                              <p:par>
                                <p:cTn id="25" presetID="1" presetClass="entr" presetSubtype="0" fill="hold" grpId="0" nodeType="withEffect">
                                  <p:stCondLst>
                                    <p:cond delay="0"/>
                                  </p:stCondLst>
                                  <p:childTnLst>
                                    <p:set>
                                      <p:cBhvr>
                                        <p:cTn id="26" dur="1" fill="hold">
                                          <p:stCondLst>
                                            <p:cond delay="0"/>
                                          </p:stCondLst>
                                        </p:cTn>
                                        <p:tgtEl>
                                          <p:spTgt spid="108547">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8" end="8"/>
                                            </p:txEl>
                                          </p:spTgt>
                                        </p:tgtEl>
                                        <p:attrNameLst>
                                          <p:attrName>ppt_c</p:attrName>
                                        </p:attrNameLst>
                                      </p:cBhvr>
                                      <p:to>
                                        <a:schemeClr val="accent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8547">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9" end="9"/>
                                            </p:txEl>
                                          </p:spTgt>
                                        </p:tgtEl>
                                        <p:attrNameLst>
                                          <p:attrName>ppt_c</p:attrName>
                                        </p:attrNameLst>
                                      </p:cBhvr>
                                      <p:to>
                                        <a:schemeClr val="accent2"/>
                                      </p:to>
                                    </p:animClr>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8547">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108547">
                                            <p:txEl>
                                              <p:pRg st="10" end="10"/>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932121"/>
            <a:ext cx="8229600" cy="1143000"/>
          </a:xfrm>
        </p:spPr>
        <p:txBody>
          <a:bodyPr/>
          <a:lstStyle/>
          <a:p>
            <a:pPr eaLnBrk="1" hangingPunct="1"/>
            <a:r>
              <a:rPr lang="en-GB" dirty="0"/>
              <a:t>Getting Started</a:t>
            </a:r>
          </a:p>
        </p:txBody>
      </p:sp>
      <p:sp>
        <p:nvSpPr>
          <p:cNvPr id="5123" name="Rectangle 3"/>
          <p:cNvSpPr>
            <a:spLocks noGrp="1" noChangeArrowheads="1"/>
          </p:cNvSpPr>
          <p:nvPr>
            <p:ph type="body" idx="1"/>
          </p:nvPr>
        </p:nvSpPr>
        <p:spPr>
          <a:xfrm>
            <a:off x="457200" y="2267712"/>
            <a:ext cx="8497888" cy="3864801"/>
          </a:xfrm>
        </p:spPr>
        <p:txBody>
          <a:bodyPr/>
          <a:lstStyle/>
          <a:p>
            <a:pPr eaLnBrk="1" hangingPunct="1">
              <a:lnSpc>
                <a:spcPct val="95000"/>
              </a:lnSpc>
              <a:spcAft>
                <a:spcPct val="35000"/>
              </a:spcAft>
              <a:buFont typeface="Wingdings" pitchFamily="2" charset="2"/>
              <a:buNone/>
            </a:pPr>
            <a:r>
              <a:rPr lang="en-GB" sz="3500" b="1" dirty="0">
                <a:solidFill>
                  <a:srgbClr val="C00000"/>
                </a:solidFill>
              </a:rPr>
              <a:t>S</a:t>
            </a:r>
            <a:r>
              <a:rPr lang="en-GB" sz="2200" b="1" dirty="0"/>
              <a:t>ubject</a:t>
            </a:r>
            <a:r>
              <a:rPr lang="en-GB" sz="2200" dirty="0"/>
              <a:t>		</a:t>
            </a:r>
            <a:r>
              <a:rPr lang="en-GB" sz="2400" dirty="0"/>
              <a:t>What is the question about?</a:t>
            </a:r>
          </a:p>
          <a:p>
            <a:pPr eaLnBrk="1" hangingPunct="1">
              <a:lnSpc>
                <a:spcPct val="95000"/>
              </a:lnSpc>
              <a:spcAft>
                <a:spcPct val="35000"/>
              </a:spcAft>
              <a:buFont typeface="Wingdings" pitchFamily="2" charset="2"/>
              <a:buNone/>
            </a:pPr>
            <a:r>
              <a:rPr lang="en-GB" sz="3500" b="1" dirty="0">
                <a:solidFill>
                  <a:srgbClr val="C00000"/>
                </a:solidFill>
              </a:rPr>
              <a:t>A</a:t>
            </a:r>
            <a:r>
              <a:rPr lang="en-GB" sz="2200" b="1" dirty="0"/>
              <a:t>spect			</a:t>
            </a:r>
            <a:r>
              <a:rPr lang="en-GB" sz="2000" dirty="0"/>
              <a:t>You are </a:t>
            </a:r>
            <a:r>
              <a:rPr lang="en-GB" sz="2000" u="sng" dirty="0"/>
              <a:t>never asked </a:t>
            </a:r>
            <a:r>
              <a:rPr lang="en-GB" sz="2000" dirty="0"/>
              <a:t>to write all you know about a subject.  					Which aspect(s) of the subject must be covered in your answer 				to the question?</a:t>
            </a:r>
          </a:p>
          <a:p>
            <a:pPr eaLnBrk="1" hangingPunct="1">
              <a:lnSpc>
                <a:spcPct val="95000"/>
              </a:lnSpc>
              <a:spcBef>
                <a:spcPct val="0"/>
              </a:spcBef>
              <a:spcAft>
                <a:spcPct val="35000"/>
              </a:spcAft>
              <a:buFont typeface="Wingdings" pitchFamily="2" charset="2"/>
              <a:buNone/>
            </a:pPr>
            <a:r>
              <a:rPr lang="en-GB" sz="3500" b="1" dirty="0">
                <a:solidFill>
                  <a:srgbClr val="C00000"/>
                </a:solidFill>
              </a:rPr>
              <a:t>R</a:t>
            </a:r>
            <a:r>
              <a:rPr lang="en-GB" sz="2200" b="1" dirty="0"/>
              <a:t>estrictions</a:t>
            </a:r>
            <a:r>
              <a:rPr lang="en-GB" sz="2200" dirty="0"/>
              <a:t> 	</a:t>
            </a:r>
            <a:r>
              <a:rPr lang="en-GB" sz="2000" dirty="0"/>
              <a:t>Do any words limit the form or scope of your answer.  						(</a:t>
            </a:r>
            <a:r>
              <a:rPr lang="en-GB" sz="2000" dirty="0" err="1"/>
              <a:t>eg</a:t>
            </a:r>
            <a:r>
              <a:rPr lang="en-GB" sz="2000" dirty="0"/>
              <a:t> brief, concise, outline)</a:t>
            </a:r>
          </a:p>
          <a:p>
            <a:pPr eaLnBrk="1" hangingPunct="1">
              <a:spcBef>
                <a:spcPct val="0"/>
              </a:spcBef>
              <a:buFont typeface="Wingdings" pitchFamily="2" charset="2"/>
              <a:buNone/>
            </a:pPr>
            <a:r>
              <a:rPr lang="en-GB" sz="3500" b="1" dirty="0">
                <a:solidFill>
                  <a:srgbClr val="C00000"/>
                </a:solidFill>
              </a:rPr>
              <a:t>I</a:t>
            </a:r>
            <a:r>
              <a:rPr lang="en-GB" sz="2200" b="1" dirty="0"/>
              <a:t>nstructions</a:t>
            </a:r>
            <a:r>
              <a:rPr lang="en-GB" sz="2200" dirty="0"/>
              <a:t>	</a:t>
            </a:r>
            <a:r>
              <a:rPr lang="en-GB" sz="2000" dirty="0"/>
              <a:t>Are any words instructions?</a:t>
            </a:r>
          </a:p>
          <a:p>
            <a:pPr eaLnBrk="1" hangingPunct="1">
              <a:spcBef>
                <a:spcPct val="0"/>
              </a:spcBef>
              <a:buFont typeface="Wingdings" pitchFamily="2" charset="2"/>
              <a:buNone/>
            </a:pPr>
            <a:r>
              <a:rPr lang="en-GB" sz="2000" dirty="0"/>
              <a:t>					(</a:t>
            </a:r>
            <a:r>
              <a:rPr lang="en-GB" sz="2000" dirty="0" err="1"/>
              <a:t>eg</a:t>
            </a:r>
            <a:r>
              <a:rPr lang="en-GB" sz="2000" dirty="0"/>
              <a:t> compare, ‘explain’, ‘summarise’)</a:t>
            </a:r>
            <a:endParaRPr lang="en-GB" dirty="0"/>
          </a:p>
        </p:txBody>
      </p:sp>
      <p:sp>
        <p:nvSpPr>
          <p:cNvPr id="2" name="TextBox 1"/>
          <p:cNvSpPr txBox="1"/>
          <p:nvPr/>
        </p:nvSpPr>
        <p:spPr>
          <a:xfrm>
            <a:off x="202019" y="6161938"/>
            <a:ext cx="1988288" cy="369332"/>
          </a:xfrm>
          <a:prstGeom prst="rect">
            <a:avLst/>
          </a:prstGeom>
          <a:noFill/>
        </p:spPr>
        <p:txBody>
          <a:bodyPr wrap="square" rtlCol="0">
            <a:spAutoFit/>
          </a:bodyPr>
          <a:lstStyle/>
          <a:p>
            <a:r>
              <a:rPr lang="en-GB" dirty="0"/>
              <a:t>(Barass, 1995)</a:t>
            </a:r>
          </a:p>
        </p:txBody>
      </p:sp>
      <p:sp>
        <p:nvSpPr>
          <p:cNvPr id="3" name="Explosion: 8 Points 2">
            <a:extLst>
              <a:ext uri="{FF2B5EF4-FFF2-40B4-BE49-F238E27FC236}">
                <a16:creationId xmlns:a16="http://schemas.microsoft.com/office/drawing/2014/main" id="{37DED6CD-353E-4E5D-9CE4-22844681C74F}"/>
              </a:ext>
            </a:extLst>
          </p:cNvPr>
          <p:cNvSpPr/>
          <p:nvPr/>
        </p:nvSpPr>
        <p:spPr>
          <a:xfrm>
            <a:off x="4706144" y="116629"/>
            <a:ext cx="4519748" cy="3110833"/>
          </a:xfrm>
          <a:prstGeom prst="irregularSeal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a:t>Make sure you </a:t>
            </a:r>
            <a:r>
              <a:rPr lang="en-GB" sz="2400" b="1" dirty="0"/>
              <a:t>understand the question!</a:t>
            </a:r>
            <a:endParaRPr lang="en-GB" b="1" dirty="0"/>
          </a:p>
        </p:txBody>
      </p:sp>
    </p:spTree>
    <p:extLst>
      <p:ext uri="{BB962C8B-B14F-4D97-AF65-F5344CB8AC3E}">
        <p14:creationId xmlns:p14="http://schemas.microsoft.com/office/powerpoint/2010/main" val="37983737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55697"/>
            <a:ext cx="8229600" cy="3770466"/>
          </a:xfrm>
        </p:spPr>
        <p:txBody>
          <a:bodyPr>
            <a:noAutofit/>
          </a:bodyPr>
          <a:lstStyle/>
          <a:p>
            <a:pPr marL="0" indent="0">
              <a:spcBef>
                <a:spcPts val="0"/>
              </a:spcBef>
              <a:buNone/>
            </a:pPr>
            <a:r>
              <a:rPr lang="en-GB" sz="2400" dirty="0"/>
              <a:t>Try this technique in your exam to help you break down essay titles. It stands for:</a:t>
            </a:r>
          </a:p>
          <a:p>
            <a:pPr marL="0" indent="0">
              <a:spcBef>
                <a:spcPts val="0"/>
              </a:spcBef>
              <a:buNone/>
            </a:pPr>
            <a:endParaRPr lang="en-GB" sz="2400" dirty="0"/>
          </a:p>
          <a:p>
            <a:pPr marL="1771650" lvl="3" indent="-514350">
              <a:buAutoNum type="arabicPeriod"/>
            </a:pPr>
            <a:r>
              <a:rPr lang="en-GB" sz="3600" dirty="0"/>
              <a:t>            -</a:t>
            </a:r>
            <a:r>
              <a:rPr lang="en-GB" sz="3200" dirty="0"/>
              <a:t> instruction/direction words</a:t>
            </a:r>
            <a:endParaRPr lang="en-GB" sz="3600" dirty="0"/>
          </a:p>
          <a:p>
            <a:pPr marL="1771650" lvl="3" indent="-514350">
              <a:buAutoNum type="arabicPeriod"/>
            </a:pPr>
            <a:r>
              <a:rPr lang="en-GB" sz="3600" dirty="0"/>
              <a:t>  </a:t>
            </a:r>
            <a:r>
              <a:rPr lang="en-GB" sz="3600" u="sng" dirty="0">
                <a:solidFill>
                  <a:srgbClr val="FF0000"/>
                </a:solidFill>
              </a:rPr>
              <a:t>U</a:t>
            </a:r>
            <a:r>
              <a:rPr lang="en-GB" sz="3600" u="sng" dirty="0"/>
              <a:t>nderline</a:t>
            </a:r>
            <a:r>
              <a:rPr lang="en-GB" sz="3600" dirty="0"/>
              <a:t> – key words</a:t>
            </a:r>
          </a:p>
          <a:p>
            <a:pPr marL="1771650" lvl="3" indent="-514350">
              <a:buAutoNum type="arabicPeriod"/>
            </a:pPr>
            <a:r>
              <a:rPr lang="en-GB" sz="3600" dirty="0"/>
              <a:t>  </a:t>
            </a:r>
            <a:r>
              <a:rPr lang="en-GB" sz="3600" dirty="0">
                <a:solidFill>
                  <a:srgbClr val="FF0000"/>
                </a:solidFill>
              </a:rPr>
              <a:t>G</a:t>
            </a:r>
            <a:r>
              <a:rPr lang="en-GB" sz="3600" dirty="0"/>
              <a:t>lance back </a:t>
            </a:r>
          </a:p>
          <a:p>
            <a:endParaRPr lang="en-GB" dirty="0"/>
          </a:p>
        </p:txBody>
      </p:sp>
      <p:sp>
        <p:nvSpPr>
          <p:cNvPr id="4" name="Rectangle 3"/>
          <p:cNvSpPr/>
          <p:nvPr/>
        </p:nvSpPr>
        <p:spPr>
          <a:xfrm>
            <a:off x="3527884" y="1088740"/>
            <a:ext cx="2088232" cy="338554"/>
          </a:xfrm>
          <a:prstGeom prst="rect">
            <a:avLst/>
          </a:prstGeom>
        </p:spPr>
        <p:txBody>
          <a:bodyPr wrap="square">
            <a:spAutoFit/>
          </a:bodyPr>
          <a:lstStyle/>
          <a:p>
            <a:pPr marL="342900" lvl="0" indent="-342900" fontAlgn="auto">
              <a:spcBef>
                <a:spcPct val="20000"/>
              </a:spcBef>
              <a:spcAft>
                <a:spcPts val="0"/>
              </a:spcAft>
            </a:pPr>
            <a:r>
              <a:rPr lang="en-GB" sz="1600" dirty="0">
                <a:solidFill>
                  <a:schemeClr val="bg1"/>
                </a:solidFill>
                <a:latin typeface="Calibri"/>
                <a:cs typeface="+mn-cs"/>
              </a:rPr>
              <a:t>(Price and Maier 2007)</a:t>
            </a:r>
          </a:p>
        </p:txBody>
      </p:sp>
      <p:sp>
        <p:nvSpPr>
          <p:cNvPr id="5" name="Rectangle 4"/>
          <p:cNvSpPr/>
          <p:nvPr/>
        </p:nvSpPr>
        <p:spPr>
          <a:xfrm>
            <a:off x="2439906" y="3520850"/>
            <a:ext cx="1008112" cy="72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3600" dirty="0">
                <a:solidFill>
                  <a:srgbClr val="FF0000"/>
                </a:solidFill>
              </a:rPr>
              <a:t>B</a:t>
            </a:r>
            <a:r>
              <a:rPr lang="en-GB" sz="3600" dirty="0"/>
              <a:t>ox</a:t>
            </a:r>
            <a:endParaRPr lang="en-GB" sz="2000" dirty="0"/>
          </a:p>
        </p:txBody>
      </p:sp>
      <p:pic>
        <p:nvPicPr>
          <p:cNvPr id="12" name="il_fi" descr="http://www.cippenhaminfantschool.co.uk/wp-content/gallery/ladybirds-gallery/ladybird.jpg"/>
          <p:cNvPicPr/>
          <p:nvPr/>
        </p:nvPicPr>
        <p:blipFill>
          <a:blip r:embed="rId3" cstate="print"/>
          <a:srcRect/>
          <a:stretch>
            <a:fillRect/>
          </a:stretch>
        </p:blipFill>
        <p:spPr bwMode="auto">
          <a:xfrm>
            <a:off x="372979" y="3717032"/>
            <a:ext cx="1174685" cy="1095600"/>
          </a:xfrm>
          <a:prstGeom prst="rect">
            <a:avLst/>
          </a:prstGeom>
          <a:solidFill>
            <a:srgbClr val="002060"/>
          </a:solidFill>
          <a:ln w="9525">
            <a:noFill/>
            <a:miter lim="800000"/>
            <a:headEnd/>
            <a:tailEnd/>
          </a:ln>
        </p:spPr>
      </p:pic>
      <p:sp>
        <p:nvSpPr>
          <p:cNvPr id="8" name="Title 7">
            <a:extLst>
              <a:ext uri="{FF2B5EF4-FFF2-40B4-BE49-F238E27FC236}">
                <a16:creationId xmlns:a16="http://schemas.microsoft.com/office/drawing/2014/main" id="{294D9BEE-B729-478D-9F1A-992D0784D406}"/>
              </a:ext>
            </a:extLst>
          </p:cNvPr>
          <p:cNvSpPr>
            <a:spLocks noGrp="1"/>
          </p:cNvSpPr>
          <p:nvPr>
            <p:ph type="title"/>
          </p:nvPr>
        </p:nvSpPr>
        <p:spPr>
          <a:xfrm>
            <a:off x="625642" y="682349"/>
            <a:ext cx="8229600" cy="1143000"/>
          </a:xfrm>
        </p:spPr>
        <p:txBody>
          <a:bodyPr/>
          <a:lstStyle/>
          <a:p>
            <a:r>
              <a:rPr lang="en-GB" dirty="0"/>
              <a:t>BUG Technique</a:t>
            </a:r>
          </a:p>
        </p:txBody>
      </p:sp>
      <p:sp>
        <p:nvSpPr>
          <p:cNvPr id="13" name="TextBox 12">
            <a:extLst>
              <a:ext uri="{FF2B5EF4-FFF2-40B4-BE49-F238E27FC236}">
                <a16:creationId xmlns:a16="http://schemas.microsoft.com/office/drawing/2014/main" id="{7379DF8F-C1A3-4AA2-BEC3-A3153C302B3E}"/>
              </a:ext>
            </a:extLst>
          </p:cNvPr>
          <p:cNvSpPr txBox="1"/>
          <p:nvPr/>
        </p:nvSpPr>
        <p:spPr>
          <a:xfrm>
            <a:off x="202018" y="6161938"/>
            <a:ext cx="2606495" cy="369332"/>
          </a:xfrm>
          <a:prstGeom prst="rect">
            <a:avLst/>
          </a:prstGeom>
          <a:noFill/>
        </p:spPr>
        <p:txBody>
          <a:bodyPr wrap="square" rtlCol="0">
            <a:spAutoFit/>
          </a:bodyPr>
          <a:lstStyle/>
          <a:p>
            <a:r>
              <a:rPr lang="en-GB" dirty="0"/>
              <a:t>(Price and Mayer, 2007)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64592" y="2614690"/>
            <a:ext cx="2529840" cy="3066781"/>
          </a:xfrm>
        </p:spPr>
        <p:txBody>
          <a:bodyPr/>
          <a:lstStyle/>
          <a:p>
            <a:pPr eaLnBrk="1" hangingPunct="1"/>
            <a:r>
              <a:rPr lang="en-GB" sz="3600" b="1" dirty="0"/>
              <a:t>Instructions</a:t>
            </a:r>
            <a:br>
              <a:rPr lang="en-GB" sz="3600" b="1" dirty="0"/>
            </a:br>
            <a:r>
              <a:rPr lang="en-GB" sz="2800" b="1" dirty="0">
                <a:solidFill>
                  <a:srgbClr val="C00000"/>
                </a:solidFill>
                <a:latin typeface="Arial Black" pitchFamily="34" charset="0"/>
                <a:ea typeface="+mn-ea"/>
                <a:cs typeface="+mn-cs"/>
              </a:rPr>
              <a:t>tell you what to do</a:t>
            </a:r>
            <a:endParaRPr lang="en-US" sz="2000" b="1" dirty="0">
              <a:solidFill>
                <a:srgbClr val="C00000"/>
              </a:solidFill>
              <a:latin typeface="Arial Black" pitchFamily="34" charset="0"/>
              <a:ea typeface="+mn-ea"/>
              <a:cs typeface="+mn-cs"/>
            </a:endParaRPr>
          </a:p>
        </p:txBody>
      </p:sp>
      <p:graphicFrame>
        <p:nvGraphicFramePr>
          <p:cNvPr id="2" name="Table 2">
            <a:extLst>
              <a:ext uri="{FF2B5EF4-FFF2-40B4-BE49-F238E27FC236}">
                <a16:creationId xmlns:a16="http://schemas.microsoft.com/office/drawing/2014/main" id="{AE7F9AE9-B963-4E5D-A574-0E25C6DD5345}"/>
              </a:ext>
            </a:extLst>
          </p:cNvPr>
          <p:cNvGraphicFramePr>
            <a:graphicFrameLocks noGrp="1"/>
          </p:cNvGraphicFramePr>
          <p:nvPr>
            <p:extLst>
              <p:ext uri="{D42A27DB-BD31-4B8C-83A1-F6EECF244321}">
                <p14:modId xmlns:p14="http://schemas.microsoft.com/office/powerpoint/2010/main" val="2952855404"/>
              </p:ext>
            </p:extLst>
          </p:nvPr>
        </p:nvGraphicFramePr>
        <p:xfrm>
          <a:off x="2657856" y="109741"/>
          <a:ext cx="6284976" cy="6096000"/>
        </p:xfrm>
        <a:graphic>
          <a:graphicData uri="http://schemas.openxmlformats.org/drawingml/2006/table">
            <a:tbl>
              <a:tblPr firstRow="1" bandRow="1">
                <a:tableStyleId>{0E3FDE45-AF77-4B5C-9715-49D594BDF05E}</a:tableStyleId>
              </a:tblPr>
              <a:tblGrid>
                <a:gridCol w="1263280">
                  <a:extLst>
                    <a:ext uri="{9D8B030D-6E8A-4147-A177-3AD203B41FA5}">
                      <a16:colId xmlns:a16="http://schemas.microsoft.com/office/drawing/2014/main" val="52857556"/>
                    </a:ext>
                  </a:extLst>
                </a:gridCol>
                <a:gridCol w="5021696">
                  <a:extLst>
                    <a:ext uri="{9D8B030D-6E8A-4147-A177-3AD203B41FA5}">
                      <a16:colId xmlns:a16="http://schemas.microsoft.com/office/drawing/2014/main" val="2478741033"/>
                    </a:ext>
                  </a:extLst>
                </a:gridCol>
              </a:tblGrid>
              <a:tr h="370840">
                <a:tc>
                  <a:txBody>
                    <a:bodyPr/>
                    <a:lstStyle/>
                    <a:p>
                      <a:r>
                        <a:rPr lang="en-GB" sz="2200" b="1" kern="1200" dirty="0">
                          <a:solidFill>
                            <a:srgbClr val="C00000"/>
                          </a:solidFill>
                          <a:latin typeface="+mn-lt"/>
                          <a:ea typeface="+mn-ea"/>
                          <a:cs typeface="+mn-cs"/>
                        </a:rPr>
                        <a:t>Analyse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b="0" dirty="0"/>
                        <a:t>Pick apart different parts of an idea or theory – make a justified selection of some of the essential features and examine how these relate to each other and to other ideas, in order to help better understand the topic.</a:t>
                      </a:r>
                    </a:p>
                  </a:txBody>
                  <a:tcPr/>
                </a:tc>
                <a:extLst>
                  <a:ext uri="{0D108BD9-81ED-4DB2-BD59-A6C34878D82A}">
                    <a16:rowId xmlns:a16="http://schemas.microsoft.com/office/drawing/2014/main" val="3063048180"/>
                  </a:ext>
                </a:extLst>
              </a:tr>
              <a:tr h="370840">
                <a:tc>
                  <a:txBody>
                    <a:bodyPr/>
                    <a:lstStyle/>
                    <a:p>
                      <a:r>
                        <a:rPr lang="en-GB" sz="2200" b="1" kern="1200" dirty="0">
                          <a:solidFill>
                            <a:srgbClr val="C00000"/>
                          </a:solidFill>
                          <a:latin typeface="+mn-lt"/>
                          <a:ea typeface="+mn-ea"/>
                          <a:cs typeface="+mn-cs"/>
                        </a:rPr>
                        <a:t>Argue</a:t>
                      </a:r>
                    </a:p>
                  </a:txBody>
                  <a:tcPr/>
                </a:tc>
                <a:tc>
                  <a:txBody>
                    <a:bodyPr/>
                    <a:lstStyle/>
                    <a:p>
                      <a:r>
                        <a:rPr lang="en-GB" sz="1800" dirty="0"/>
                        <a:t>Defend a position, must back this up with quality evidence</a:t>
                      </a:r>
                      <a:endParaRPr lang="en-GB" dirty="0"/>
                    </a:p>
                  </a:txBody>
                  <a:tcPr/>
                </a:tc>
                <a:extLst>
                  <a:ext uri="{0D108BD9-81ED-4DB2-BD59-A6C34878D82A}">
                    <a16:rowId xmlns:a16="http://schemas.microsoft.com/office/drawing/2014/main" val="1951281477"/>
                  </a:ext>
                </a:extLst>
              </a:tr>
              <a:tr h="370840">
                <a:tc>
                  <a:txBody>
                    <a:bodyPr/>
                    <a:lstStyle/>
                    <a:p>
                      <a:r>
                        <a:rPr lang="en-GB" sz="2200" b="1" dirty="0">
                          <a:solidFill>
                            <a:srgbClr val="C00000"/>
                          </a:solidFill>
                          <a:latin typeface="+mn-lt"/>
                        </a:rPr>
                        <a:t>Compare and Contrast </a:t>
                      </a:r>
                      <a:endParaRPr lang="en-GB" sz="2200" dirty="0">
                        <a:solidFill>
                          <a:srgbClr val="C00000"/>
                        </a:solidFill>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Identify different views on a subject, then discuss the similarities and differences of those views.</a:t>
                      </a:r>
                    </a:p>
                  </a:txBody>
                  <a:tcPr/>
                </a:tc>
                <a:extLst>
                  <a:ext uri="{0D108BD9-81ED-4DB2-BD59-A6C34878D82A}">
                    <a16:rowId xmlns:a16="http://schemas.microsoft.com/office/drawing/2014/main" val="2274879130"/>
                  </a:ext>
                </a:extLst>
              </a:tr>
              <a:tr h="370840">
                <a:tc>
                  <a:txBody>
                    <a:bodyPr/>
                    <a:lstStyle/>
                    <a:p>
                      <a:r>
                        <a:rPr lang="en-GB" sz="2200" b="1" dirty="0">
                          <a:solidFill>
                            <a:srgbClr val="C00000"/>
                          </a:solidFill>
                          <a:latin typeface="+mn-lt"/>
                        </a:rPr>
                        <a:t>Critically analyse </a:t>
                      </a:r>
                      <a:endParaRPr lang="en-GB" sz="2200" dirty="0">
                        <a:solidFill>
                          <a:srgbClr val="C00000"/>
                        </a:solidFill>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Analyse (as above), but question and test the strength of your and other’s analyses from different perspectives.</a:t>
                      </a:r>
                    </a:p>
                  </a:txBody>
                  <a:tcPr/>
                </a:tc>
                <a:extLst>
                  <a:ext uri="{0D108BD9-81ED-4DB2-BD59-A6C34878D82A}">
                    <a16:rowId xmlns:a16="http://schemas.microsoft.com/office/drawing/2014/main" val="3534967121"/>
                  </a:ext>
                </a:extLst>
              </a:tr>
              <a:tr h="370840">
                <a:tc>
                  <a:txBody>
                    <a:bodyPr/>
                    <a:lstStyle/>
                    <a:p>
                      <a:r>
                        <a:rPr lang="en-GB" sz="2200" b="1" dirty="0">
                          <a:solidFill>
                            <a:srgbClr val="C00000"/>
                          </a:solidFill>
                          <a:latin typeface="+mn-lt"/>
                        </a:rPr>
                        <a:t>Define</a:t>
                      </a:r>
                      <a:endParaRPr lang="en-GB" sz="2200" dirty="0">
                        <a:solidFill>
                          <a:srgbClr val="C00000"/>
                        </a:solidFill>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Give the precise meaning.</a:t>
                      </a:r>
                    </a:p>
                  </a:txBody>
                  <a:tcPr/>
                </a:tc>
                <a:extLst>
                  <a:ext uri="{0D108BD9-81ED-4DB2-BD59-A6C34878D82A}">
                    <a16:rowId xmlns:a16="http://schemas.microsoft.com/office/drawing/2014/main" val="447542678"/>
                  </a:ext>
                </a:extLst>
              </a:tr>
              <a:tr h="370840">
                <a:tc>
                  <a:txBody>
                    <a:bodyPr/>
                    <a:lstStyle/>
                    <a:p>
                      <a:r>
                        <a:rPr lang="en-GB" sz="2200" b="1" dirty="0">
                          <a:solidFill>
                            <a:srgbClr val="C00000"/>
                          </a:solidFill>
                          <a:latin typeface="+mn-lt"/>
                        </a:rPr>
                        <a:t>Describe</a:t>
                      </a:r>
                      <a:endParaRPr lang="en-GB" sz="2200" dirty="0">
                        <a:solidFill>
                          <a:srgbClr val="C00000"/>
                        </a:solidFill>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Say what something is like.  Give its qualities, can be short or very detailed answer depending on the question.</a:t>
                      </a:r>
                    </a:p>
                  </a:txBody>
                  <a:tcPr/>
                </a:tc>
                <a:extLst>
                  <a:ext uri="{0D108BD9-81ED-4DB2-BD59-A6C34878D82A}">
                    <a16:rowId xmlns:a16="http://schemas.microsoft.com/office/drawing/2014/main" val="2013786315"/>
                  </a:ext>
                </a:extLst>
              </a:tr>
              <a:tr h="370840">
                <a:tc>
                  <a:txBody>
                    <a:bodyPr/>
                    <a:lstStyle/>
                    <a:p>
                      <a:r>
                        <a:rPr lang="en-GB" sz="2200" b="1" dirty="0">
                          <a:solidFill>
                            <a:srgbClr val="C00000"/>
                          </a:solidFill>
                          <a:latin typeface="+mn-lt"/>
                        </a:rPr>
                        <a:t>Discuss</a:t>
                      </a:r>
                      <a:endParaRPr lang="en-GB" sz="2200" dirty="0">
                        <a:solidFill>
                          <a:srgbClr val="C00000"/>
                        </a:solidFill>
                        <a:latin typeface="+mn-lt"/>
                      </a:endParaRPr>
                    </a:p>
                  </a:txBody>
                  <a:tcPr/>
                </a:tc>
                <a:tc>
                  <a:txBody>
                    <a:bodyPr/>
                    <a:lstStyle/>
                    <a:p>
                      <a:r>
                        <a:rPr lang="en-GB" sz="1800" dirty="0"/>
                        <a:t>Provide details about and evidence for or against two or more different views or ideas.</a:t>
                      </a:r>
                      <a:endParaRPr lang="en-GB" dirty="0"/>
                    </a:p>
                  </a:txBody>
                  <a:tcPr/>
                </a:tc>
                <a:extLst>
                  <a:ext uri="{0D108BD9-81ED-4DB2-BD59-A6C34878D82A}">
                    <a16:rowId xmlns:a16="http://schemas.microsoft.com/office/drawing/2014/main" val="1259461664"/>
                  </a:ext>
                </a:extLst>
              </a:tr>
            </a:tbl>
          </a:graphicData>
        </a:graphic>
      </p:graphicFrame>
    </p:spTree>
    <p:extLst>
      <p:ext uri="{BB962C8B-B14F-4D97-AF65-F5344CB8AC3E}">
        <p14:creationId xmlns:p14="http://schemas.microsoft.com/office/powerpoint/2010/main" val="1928534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4" name="Table 2">
            <a:extLst>
              <a:ext uri="{FF2B5EF4-FFF2-40B4-BE49-F238E27FC236}">
                <a16:creationId xmlns:a16="http://schemas.microsoft.com/office/drawing/2014/main" id="{354E1842-20FC-4567-B1E5-EDA5C5A0F121}"/>
              </a:ext>
            </a:extLst>
          </p:cNvPr>
          <p:cNvGraphicFramePr>
            <a:graphicFrameLocks noGrp="1"/>
          </p:cNvGraphicFramePr>
          <p:nvPr>
            <p:extLst>
              <p:ext uri="{D42A27DB-BD31-4B8C-83A1-F6EECF244321}">
                <p14:modId xmlns:p14="http://schemas.microsoft.com/office/powerpoint/2010/main" val="3753840540"/>
              </p:ext>
            </p:extLst>
          </p:nvPr>
        </p:nvGraphicFramePr>
        <p:xfrm>
          <a:off x="1938528" y="158496"/>
          <a:ext cx="6876288" cy="6251655"/>
        </p:xfrm>
        <a:graphic>
          <a:graphicData uri="http://schemas.openxmlformats.org/drawingml/2006/table">
            <a:tbl>
              <a:tblPr firstRow="1" bandRow="1">
                <a:tableStyleId>{0E3FDE45-AF77-4B5C-9715-49D594BDF05E}</a:tableStyleId>
              </a:tblPr>
              <a:tblGrid>
                <a:gridCol w="1524000">
                  <a:extLst>
                    <a:ext uri="{9D8B030D-6E8A-4147-A177-3AD203B41FA5}">
                      <a16:colId xmlns:a16="http://schemas.microsoft.com/office/drawing/2014/main" val="52857556"/>
                    </a:ext>
                  </a:extLst>
                </a:gridCol>
                <a:gridCol w="5352288">
                  <a:extLst>
                    <a:ext uri="{9D8B030D-6E8A-4147-A177-3AD203B41FA5}">
                      <a16:colId xmlns:a16="http://schemas.microsoft.com/office/drawing/2014/main" val="2478741033"/>
                    </a:ext>
                  </a:extLst>
                </a:gridCol>
              </a:tblGrid>
              <a:tr h="673815">
                <a:tc>
                  <a:txBody>
                    <a:bodyPr/>
                    <a:lstStyle/>
                    <a:p>
                      <a:r>
                        <a:rPr lang="en-GB" sz="2200" b="1" kern="1200" dirty="0">
                          <a:solidFill>
                            <a:srgbClr val="C00000"/>
                          </a:solidFill>
                          <a:latin typeface="+mn-lt"/>
                          <a:ea typeface="+mn-ea"/>
                          <a:cs typeface="+mn-cs"/>
                        </a:rPr>
                        <a:t>Examine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Look closely at something. Think and write about the detail, and question it where appropriate.</a:t>
                      </a:r>
                      <a:endParaRPr lang="en-GB" sz="2000" b="0" dirty="0">
                        <a:solidFill>
                          <a:schemeClr val="tx2"/>
                        </a:solidFill>
                        <a:latin typeface="Arial Black" pitchFamily="34" charset="0"/>
                      </a:endParaRPr>
                    </a:p>
                  </a:txBody>
                  <a:tcPr/>
                </a:tc>
                <a:extLst>
                  <a:ext uri="{0D108BD9-81ED-4DB2-BD59-A6C34878D82A}">
                    <a16:rowId xmlns:a16="http://schemas.microsoft.com/office/drawing/2014/main" val="3063048180"/>
                  </a:ext>
                </a:extLst>
              </a:tr>
              <a:tr h="673815">
                <a:tc>
                  <a:txBody>
                    <a:bodyPr/>
                    <a:lstStyle/>
                    <a:p>
                      <a:r>
                        <a:rPr lang="en-GB" sz="2200" b="1" kern="1200" dirty="0">
                          <a:solidFill>
                            <a:srgbClr val="C00000"/>
                          </a:solidFill>
                          <a:latin typeface="+mn-lt"/>
                          <a:ea typeface="+mn-ea"/>
                          <a:cs typeface="+mn-cs"/>
                        </a:rPr>
                        <a:t>Explain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Give enough description or information to make something clear or easy to understand.</a:t>
                      </a:r>
                    </a:p>
                  </a:txBody>
                  <a:tcPr/>
                </a:tc>
                <a:extLst>
                  <a:ext uri="{0D108BD9-81ED-4DB2-BD59-A6C34878D82A}">
                    <a16:rowId xmlns:a16="http://schemas.microsoft.com/office/drawing/2014/main" val="1951281477"/>
                  </a:ext>
                </a:extLst>
              </a:tr>
              <a:tr h="966778">
                <a:tc>
                  <a:txBody>
                    <a:bodyPr/>
                    <a:lstStyle/>
                    <a:p>
                      <a:r>
                        <a:rPr lang="en-GB" sz="2200" b="1" kern="1200" dirty="0">
                          <a:solidFill>
                            <a:srgbClr val="C00000"/>
                          </a:solidFill>
                          <a:latin typeface="+mn-lt"/>
                          <a:ea typeface="+mn-ea"/>
                          <a:cs typeface="+mn-cs"/>
                        </a:rPr>
                        <a:t>Explore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Consider an idea or topic broadly, searching out related and/or particularly relevant, interesting or debatable points.</a:t>
                      </a:r>
                    </a:p>
                  </a:txBody>
                  <a:tcPr/>
                </a:tc>
                <a:extLst>
                  <a:ext uri="{0D108BD9-81ED-4DB2-BD59-A6C34878D82A}">
                    <a16:rowId xmlns:a16="http://schemas.microsoft.com/office/drawing/2014/main" val="2274879130"/>
                  </a:ext>
                </a:extLst>
              </a:tr>
              <a:tr h="673815">
                <a:tc>
                  <a:txBody>
                    <a:bodyPr/>
                    <a:lstStyle/>
                    <a:p>
                      <a:r>
                        <a:rPr lang="en-GB" sz="2200" b="1" kern="1200" dirty="0">
                          <a:solidFill>
                            <a:srgbClr val="C00000"/>
                          </a:solidFill>
                          <a:latin typeface="+mn-lt"/>
                          <a:ea typeface="+mn-ea"/>
                          <a:cs typeface="+mn-cs"/>
                        </a:rPr>
                        <a:t>Evaluate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i="0" kern="1200" dirty="0">
                          <a:solidFill>
                            <a:schemeClr val="tx1"/>
                          </a:solidFill>
                          <a:effectLst/>
                          <a:latin typeface="+mn-lt"/>
                          <a:ea typeface="+mn-ea"/>
                          <a:cs typeface="+mn-cs"/>
                        </a:rPr>
                        <a:t>Measure or evaluate one or more aspect of something, </a:t>
                      </a:r>
                      <a:r>
                        <a:rPr lang="en-GB" sz="2000" b="0" dirty="0"/>
                        <a:t>Judge the value of something</a:t>
                      </a:r>
                    </a:p>
                  </a:txBody>
                  <a:tcPr/>
                </a:tc>
                <a:extLst>
                  <a:ext uri="{0D108BD9-81ED-4DB2-BD59-A6C34878D82A}">
                    <a16:rowId xmlns:a16="http://schemas.microsoft.com/office/drawing/2014/main" val="3534967121"/>
                  </a:ext>
                </a:extLst>
              </a:tr>
              <a:tr h="673815">
                <a:tc>
                  <a:txBody>
                    <a:bodyPr/>
                    <a:lstStyle/>
                    <a:p>
                      <a:r>
                        <a:rPr lang="en-GB" sz="2200" b="1" kern="1200" dirty="0">
                          <a:solidFill>
                            <a:srgbClr val="C00000"/>
                          </a:solidFill>
                          <a:latin typeface="+mn-lt"/>
                          <a:ea typeface="+mn-ea"/>
                          <a:cs typeface="+mn-cs"/>
                        </a:rPr>
                        <a:t>Illustrate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Give selected examples of something to help describe or explain it.</a:t>
                      </a:r>
                    </a:p>
                  </a:txBody>
                  <a:tcPr/>
                </a:tc>
                <a:extLst>
                  <a:ext uri="{0D108BD9-81ED-4DB2-BD59-A6C34878D82A}">
                    <a16:rowId xmlns:a16="http://schemas.microsoft.com/office/drawing/2014/main" val="447542678"/>
                  </a:ext>
                </a:extLst>
              </a:tr>
              <a:tr h="966778">
                <a:tc>
                  <a:txBody>
                    <a:bodyPr/>
                    <a:lstStyle/>
                    <a:p>
                      <a:r>
                        <a:rPr lang="en-GB" sz="2200" b="1" kern="1200" dirty="0">
                          <a:solidFill>
                            <a:srgbClr val="C00000"/>
                          </a:solidFill>
                          <a:latin typeface="+mn-lt"/>
                          <a:ea typeface="+mn-ea"/>
                          <a:cs typeface="+mn-cs"/>
                        </a:rPr>
                        <a:t>Justify</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Explain the reasons, usually ‘good’ reasons, for something being done or believed, considering different possible views and ideas.</a:t>
                      </a:r>
                    </a:p>
                  </a:txBody>
                  <a:tcPr/>
                </a:tc>
                <a:extLst>
                  <a:ext uri="{0D108BD9-81ED-4DB2-BD59-A6C34878D82A}">
                    <a16:rowId xmlns:a16="http://schemas.microsoft.com/office/drawing/2014/main" val="2013786315"/>
                  </a:ext>
                </a:extLst>
              </a:tr>
              <a:tr h="732408">
                <a:tc>
                  <a:txBody>
                    <a:bodyPr/>
                    <a:lstStyle/>
                    <a:p>
                      <a:r>
                        <a:rPr lang="en-GB" sz="2200" b="1" kern="1200" dirty="0">
                          <a:solidFill>
                            <a:srgbClr val="C00000"/>
                          </a:solidFill>
                          <a:latin typeface="+mn-lt"/>
                          <a:ea typeface="+mn-ea"/>
                          <a:cs typeface="+mn-cs"/>
                        </a:rPr>
                        <a:t>Outline / </a:t>
                      </a:r>
                      <a:r>
                        <a:rPr lang="en-GB" sz="2000" b="1" kern="1200" dirty="0">
                          <a:solidFill>
                            <a:srgbClr val="C00000"/>
                          </a:solidFill>
                          <a:latin typeface="+mn-lt"/>
                          <a:ea typeface="+mn-ea"/>
                          <a:cs typeface="+mn-cs"/>
                        </a:rPr>
                        <a:t>Summarise</a:t>
                      </a:r>
                      <a:r>
                        <a:rPr lang="en-GB" sz="2200" b="1" kern="1200" dirty="0">
                          <a:solidFill>
                            <a:srgbClr val="C00000"/>
                          </a:solidFill>
                          <a:latin typeface="+mn-lt"/>
                          <a:ea typeface="+mn-ea"/>
                          <a:cs typeface="+mn-cs"/>
                        </a:rPr>
                        <a:t>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Give the main points, be concise and precise.</a:t>
                      </a:r>
                    </a:p>
                    <a:p>
                      <a:endParaRPr lang="en-GB" sz="2000" b="0" dirty="0"/>
                    </a:p>
                  </a:txBody>
                  <a:tcPr/>
                </a:tc>
                <a:extLst>
                  <a:ext uri="{0D108BD9-81ED-4DB2-BD59-A6C34878D82A}">
                    <a16:rowId xmlns:a16="http://schemas.microsoft.com/office/drawing/2014/main" val="1259461664"/>
                  </a:ext>
                </a:extLst>
              </a:tr>
              <a:tr h="673815">
                <a:tc>
                  <a:txBody>
                    <a:bodyPr/>
                    <a:lstStyle/>
                    <a:p>
                      <a:r>
                        <a:rPr lang="en-GB" sz="2200" b="1" kern="1200" dirty="0">
                          <a:solidFill>
                            <a:srgbClr val="C00000"/>
                          </a:solidFill>
                          <a:latin typeface="+mn-lt"/>
                          <a:ea typeface="+mn-ea"/>
                          <a:cs typeface="+mn-cs"/>
                        </a:rPr>
                        <a:t>State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0" dirty="0"/>
                        <a:t>Express briefly and clearly.</a:t>
                      </a:r>
                    </a:p>
                  </a:txBody>
                  <a:tcPr/>
                </a:tc>
                <a:extLst>
                  <a:ext uri="{0D108BD9-81ED-4DB2-BD59-A6C34878D82A}">
                    <a16:rowId xmlns:a16="http://schemas.microsoft.com/office/drawing/2014/main" val="3532474203"/>
                  </a:ext>
                </a:extLst>
              </a:tr>
            </a:tbl>
          </a:graphicData>
        </a:graphic>
      </p:graphicFrame>
    </p:spTree>
    <p:extLst>
      <p:ext uri="{BB962C8B-B14F-4D97-AF65-F5344CB8AC3E}">
        <p14:creationId xmlns:p14="http://schemas.microsoft.com/office/powerpoint/2010/main" val="673778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643865"/>
            <a:ext cx="8229600" cy="1143000"/>
          </a:xfrm>
        </p:spPr>
        <p:txBody>
          <a:bodyPr/>
          <a:lstStyle/>
          <a:p>
            <a:pPr eaLnBrk="1" hangingPunct="1"/>
            <a:r>
              <a:rPr lang="en-GB" dirty="0"/>
              <a:t>QUESTION 1</a:t>
            </a:r>
            <a:endParaRPr lang="en-US" dirty="0"/>
          </a:p>
        </p:txBody>
      </p:sp>
      <p:sp>
        <p:nvSpPr>
          <p:cNvPr id="7171" name="Rectangle 3"/>
          <p:cNvSpPr>
            <a:spLocks noGrp="1" noChangeArrowheads="1"/>
          </p:cNvSpPr>
          <p:nvPr>
            <p:ph type="body" idx="1"/>
          </p:nvPr>
        </p:nvSpPr>
        <p:spPr>
          <a:xfrm>
            <a:off x="238506" y="1960026"/>
            <a:ext cx="8365744" cy="3522662"/>
          </a:xfrm>
        </p:spPr>
        <p:txBody>
          <a:bodyPr/>
          <a:lstStyle/>
          <a:p>
            <a:pPr eaLnBrk="1" hangingPunct="1">
              <a:lnSpc>
                <a:spcPct val="125000"/>
              </a:lnSpc>
              <a:buFont typeface="Wingdings" pitchFamily="2" charset="2"/>
              <a:buNone/>
            </a:pPr>
            <a:r>
              <a:rPr lang="en-GB" dirty="0"/>
              <a:t>Knowing what we know about the dangers of smoking, should it be banned?  Outline the key issues and justify your responses.</a:t>
            </a:r>
            <a:endParaRPr lang="en-US" sz="4000" dirty="0"/>
          </a:p>
        </p:txBody>
      </p:sp>
      <p:sp>
        <p:nvSpPr>
          <p:cNvPr id="2" name="TextBox 1">
            <a:extLst>
              <a:ext uri="{FF2B5EF4-FFF2-40B4-BE49-F238E27FC236}">
                <a16:creationId xmlns:a16="http://schemas.microsoft.com/office/drawing/2014/main" id="{78EEB079-B23E-4E7D-95BD-0042CD8AFB17}"/>
              </a:ext>
            </a:extLst>
          </p:cNvPr>
          <p:cNvSpPr txBox="1"/>
          <p:nvPr/>
        </p:nvSpPr>
        <p:spPr>
          <a:xfrm>
            <a:off x="4658106" y="3963140"/>
            <a:ext cx="4099608" cy="2215991"/>
          </a:xfrm>
          <a:prstGeom prst="rect">
            <a:avLst/>
          </a:prstGeom>
          <a:solidFill>
            <a:schemeClr val="accent2">
              <a:lumMod val="20000"/>
              <a:lumOff val="80000"/>
            </a:schemeClr>
          </a:solidFill>
        </p:spPr>
        <p:txBody>
          <a:bodyPr wrap="square" rtlCol="0">
            <a:spAutoFit/>
          </a:bodyPr>
          <a:lstStyle/>
          <a:p>
            <a:r>
              <a:rPr lang="en-GB" sz="2400" b="1" dirty="0">
                <a:solidFill>
                  <a:srgbClr val="C00000"/>
                </a:solidFill>
                <a:latin typeface="+mj-lt"/>
              </a:rPr>
              <a:t>Outline – </a:t>
            </a:r>
            <a:r>
              <a:rPr lang="en-GB" dirty="0"/>
              <a:t>Give the main points, be concise and precise.</a:t>
            </a:r>
          </a:p>
          <a:p>
            <a:endParaRPr lang="en-GB" dirty="0"/>
          </a:p>
          <a:p>
            <a:r>
              <a:rPr lang="en-GB" sz="2400" b="1" dirty="0">
                <a:solidFill>
                  <a:srgbClr val="C00000"/>
                </a:solidFill>
              </a:rPr>
              <a:t>Justify – </a:t>
            </a:r>
            <a:r>
              <a:rPr lang="en-GB" dirty="0"/>
              <a:t>Explain the reasons for something being done or believed, considering different possible views and ideas.</a:t>
            </a:r>
          </a:p>
        </p:txBody>
      </p:sp>
      <p:sp>
        <p:nvSpPr>
          <p:cNvPr id="6" name="TextBox 5">
            <a:extLst>
              <a:ext uri="{FF2B5EF4-FFF2-40B4-BE49-F238E27FC236}">
                <a16:creationId xmlns:a16="http://schemas.microsoft.com/office/drawing/2014/main" id="{7C176435-B456-4C0E-BAC2-F362FD6748BF}"/>
              </a:ext>
            </a:extLst>
          </p:cNvPr>
          <p:cNvSpPr txBox="1"/>
          <p:nvPr/>
        </p:nvSpPr>
        <p:spPr>
          <a:xfrm>
            <a:off x="238506" y="4019688"/>
            <a:ext cx="3992118" cy="2194447"/>
          </a:xfrm>
          <a:prstGeom prst="rect">
            <a:avLst/>
          </a:prstGeom>
          <a:solidFill>
            <a:schemeClr val="accent2">
              <a:lumMod val="20000"/>
              <a:lumOff val="80000"/>
            </a:schemeClr>
          </a:solidFill>
        </p:spPr>
        <p:txBody>
          <a:bodyPr wrap="square" rtlCol="0">
            <a:spAutoFit/>
          </a:bodyPr>
          <a:lstStyle/>
          <a:p>
            <a:pPr eaLnBrk="1" hangingPunct="1">
              <a:lnSpc>
                <a:spcPct val="95000"/>
              </a:lnSpc>
              <a:spcAft>
                <a:spcPts val="600"/>
              </a:spcAft>
              <a:buFont typeface="Wingdings" pitchFamily="2" charset="2"/>
              <a:buNone/>
            </a:pPr>
            <a:r>
              <a:rPr lang="en-GB" sz="3200" b="1" dirty="0">
                <a:solidFill>
                  <a:srgbClr val="C00000"/>
                </a:solidFill>
              </a:rPr>
              <a:t>S</a:t>
            </a:r>
            <a:r>
              <a:rPr lang="en-GB" sz="2000" b="1" dirty="0"/>
              <a:t>ubject</a:t>
            </a:r>
          </a:p>
          <a:p>
            <a:pPr eaLnBrk="1" hangingPunct="1">
              <a:lnSpc>
                <a:spcPct val="95000"/>
              </a:lnSpc>
              <a:spcAft>
                <a:spcPts val="600"/>
              </a:spcAft>
              <a:buFont typeface="Wingdings" pitchFamily="2" charset="2"/>
              <a:buNone/>
            </a:pPr>
            <a:r>
              <a:rPr lang="en-GB" sz="3200" b="1" dirty="0">
                <a:solidFill>
                  <a:srgbClr val="C00000"/>
                </a:solidFill>
              </a:rPr>
              <a:t>A</a:t>
            </a:r>
            <a:r>
              <a:rPr lang="en-GB" sz="2000" b="1" dirty="0"/>
              <a:t>spect	- </a:t>
            </a:r>
            <a:r>
              <a:rPr lang="en-GB" sz="2000" dirty="0"/>
              <a:t>what will you focus on? </a:t>
            </a:r>
          </a:p>
          <a:p>
            <a:pPr eaLnBrk="1" hangingPunct="1">
              <a:lnSpc>
                <a:spcPct val="95000"/>
              </a:lnSpc>
              <a:spcAft>
                <a:spcPts val="600"/>
              </a:spcAft>
              <a:buFont typeface="Wingdings" pitchFamily="2" charset="2"/>
              <a:buNone/>
            </a:pPr>
            <a:r>
              <a:rPr lang="en-GB" sz="3200" b="1" dirty="0">
                <a:solidFill>
                  <a:srgbClr val="C00000"/>
                </a:solidFill>
              </a:rPr>
              <a:t>R</a:t>
            </a:r>
            <a:r>
              <a:rPr lang="en-GB" sz="2000" b="1" dirty="0"/>
              <a:t>estrictions</a:t>
            </a:r>
            <a:r>
              <a:rPr lang="en-GB" sz="2000" dirty="0"/>
              <a:t> – any restrictions?</a:t>
            </a:r>
          </a:p>
          <a:p>
            <a:pPr eaLnBrk="1" hangingPunct="1">
              <a:lnSpc>
                <a:spcPct val="95000"/>
              </a:lnSpc>
              <a:spcAft>
                <a:spcPts val="600"/>
              </a:spcAft>
              <a:buFont typeface="Wingdings" pitchFamily="2" charset="2"/>
              <a:buNone/>
            </a:pPr>
            <a:r>
              <a:rPr lang="en-GB" sz="3200" b="1" dirty="0">
                <a:solidFill>
                  <a:srgbClr val="C00000"/>
                </a:solidFill>
              </a:rPr>
              <a:t>I</a:t>
            </a:r>
            <a:r>
              <a:rPr lang="en-GB" sz="2000" b="1" dirty="0"/>
              <a:t>nstructions</a:t>
            </a:r>
            <a:r>
              <a:rPr lang="en-GB" sz="2000" dirty="0"/>
              <a:t> – tell you what to do</a:t>
            </a:r>
            <a:endParaRPr lang="en-GB" dirty="0"/>
          </a:p>
        </p:txBody>
      </p:sp>
    </p:spTree>
    <p:extLst>
      <p:ext uri="{BB962C8B-B14F-4D97-AF65-F5344CB8AC3E}">
        <p14:creationId xmlns:p14="http://schemas.microsoft.com/office/powerpoint/2010/main" val="1918882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theme/theme1.xml><?xml version="1.0" encoding="utf-8"?>
<a:theme xmlns:a="http://schemas.openxmlformats.org/drawingml/2006/main" name="USW UK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Metadata/LabelInfo.xml><?xml version="1.0" encoding="utf-8"?>
<clbl:labelList xmlns:clbl="http://schemas.microsoft.com/office/2020/mipLabelMetadata">
  <clbl:label id="{e5aafe7c-971b-4ab7-b039-141ad36acec0}" enabled="0" method="" siteId="{e5aafe7c-971b-4ab7-b039-141ad36acec0}" removed="1"/>
</clbl:labelList>
</file>

<file path=docProps/app.xml><?xml version="1.0" encoding="utf-8"?>
<Properties xmlns="http://schemas.openxmlformats.org/officeDocument/2006/extended-properties" xmlns:vt="http://schemas.openxmlformats.org/officeDocument/2006/docPropsVTypes">
  <Template>USW-UK-PowerPoint-template</Template>
  <TotalTime>1627</TotalTime>
  <Words>2549</Words>
  <Application>Microsoft Office PowerPoint</Application>
  <PresentationFormat>On-screen Show (4:3)</PresentationFormat>
  <Paragraphs>266</Paragraphs>
  <Slides>31</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Arial Black</vt:lpstr>
      <vt:lpstr>Calibri</vt:lpstr>
      <vt:lpstr>Encode Sans Expanded</vt:lpstr>
      <vt:lpstr>Open Sans</vt:lpstr>
      <vt:lpstr>Times New Roman</vt:lpstr>
      <vt:lpstr>Wingdings</vt:lpstr>
      <vt:lpstr>USW UK PowerPoint template</vt:lpstr>
      <vt:lpstr>PowerPoint Presentation</vt:lpstr>
      <vt:lpstr>Session Outline</vt:lpstr>
      <vt:lpstr>Essays require a number of intellectual skills: </vt:lpstr>
      <vt:lpstr>BEFORE you start to write</vt:lpstr>
      <vt:lpstr>Getting Started</vt:lpstr>
      <vt:lpstr>BUG Technique</vt:lpstr>
      <vt:lpstr>Instructions tell you what to do</vt:lpstr>
      <vt:lpstr>PowerPoint Presentation</vt:lpstr>
      <vt:lpstr>QUESTION 1</vt:lpstr>
      <vt:lpstr>QUESTION 2</vt:lpstr>
      <vt:lpstr>QUESTION 3</vt:lpstr>
      <vt:lpstr> Now you understand the question…what’s next?</vt:lpstr>
      <vt:lpstr>ACTIVITY 1            3 mins</vt:lpstr>
      <vt:lpstr>Structuring the essay</vt:lpstr>
      <vt:lpstr>Essay Structure</vt:lpstr>
      <vt:lpstr>Introductions</vt:lpstr>
      <vt:lpstr>Cats are better than dogs.  Discuss</vt:lpstr>
      <vt:lpstr>Main Body</vt:lpstr>
      <vt:lpstr>Example</vt:lpstr>
      <vt:lpstr>Point Evidence / Example Explanation / Elaboration</vt:lpstr>
      <vt:lpstr>Conclusion</vt:lpstr>
      <vt:lpstr>Example conclusion</vt:lpstr>
      <vt:lpstr>PEE - Finding Evidence</vt:lpstr>
      <vt:lpstr>General essay writing guidelines  Each teacher may have their own preferred styles or guidelines. If in doubt, ask!</vt:lpstr>
      <vt:lpstr>What makes a good essay?</vt:lpstr>
      <vt:lpstr>ACTIVITY 2              3 mins </vt:lpstr>
      <vt:lpstr>Example 1: Assess the promise and current impact of information and communication technology (ICT) in the home.</vt:lpstr>
      <vt:lpstr>Example 2: Assess the promise and current impact of information and communication technology (ICT) in the home.</vt:lpstr>
      <vt:lpstr>RECAP: Essay writing steps</vt:lpstr>
      <vt:lpstr>Essay writing in exams</vt:lpstr>
      <vt:lpstr>PowerPoint Presentation</vt:lpstr>
    </vt:vector>
  </TitlesOfParts>
  <Company>University of Glamorgan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10 tips for student success</dc:title>
  <dc:creator>Julie Prior</dc:creator>
  <cp:lastModifiedBy>Chris Ford</cp:lastModifiedBy>
  <cp:revision>23</cp:revision>
  <dcterms:created xsi:type="dcterms:W3CDTF">2015-09-27T10:40:21Z</dcterms:created>
  <dcterms:modified xsi:type="dcterms:W3CDTF">2022-04-13T08:40:50Z</dcterms:modified>
</cp:coreProperties>
</file>